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99" r:id="rId5"/>
    <p:sldId id="327" r:id="rId6"/>
    <p:sldId id="341" r:id="rId7"/>
    <p:sldId id="362" r:id="rId8"/>
    <p:sldId id="346" r:id="rId9"/>
    <p:sldId id="357" r:id="rId10"/>
    <p:sldId id="363" r:id="rId11"/>
    <p:sldId id="358" r:id="rId12"/>
    <p:sldId id="366" r:id="rId13"/>
    <p:sldId id="360" r:id="rId14"/>
    <p:sldId id="367" r:id="rId15"/>
    <p:sldId id="354" r:id="rId16"/>
    <p:sldId id="365" r:id="rId17"/>
    <p:sldId id="359" r:id="rId18"/>
    <p:sldId id="332" r:id="rId19"/>
    <p:sldId id="334" r:id="rId20"/>
    <p:sldId id="318" r:id="rId21"/>
  </p:sldIdLst>
  <p:sldSz cx="12198350" cy="6858000"/>
  <p:notesSz cx="9872663" cy="6742113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Georgia" panose="02040502050405020303" pitchFamily="18" charset="0"/>
      <p:regular r:id="rId28"/>
      <p:bold r:id="rId29"/>
      <p:italic r:id="rId30"/>
      <p:boldItalic r:id="rId31"/>
    </p:embeddedFont>
    <p:embeddedFont>
      <p:font typeface="Georgia" panose="02040502050405020303" pitchFamily="18" charset="0"/>
      <p:regular r:id="rId28"/>
      <p:bold r:id="rId29"/>
      <p:italic r:id="rId30"/>
      <p:boldItalic r:id="rId31"/>
    </p:embeddedFont>
    <p:embeddedFont>
      <p:font typeface="Lucida Calligraphy" panose="03010101010101010101" pitchFamily="66" charset="0"/>
      <p:regular r:id="rId32"/>
    </p:embeddedFont>
    <p:embeddedFont>
      <p:font typeface="Minion" panose="02000503070000020003" pitchFamily="2" charset="0"/>
      <p:regular r:id="rId33"/>
      <p:bold r:id="rId34"/>
      <p:italic r:id="rId35"/>
      <p:boldItalic r:id="rId36"/>
    </p:embeddedFont>
  </p:embeddedFontLst>
  <p:custDataLst>
    <p:tags r:id="rId3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acy-proof onderwijs" id="{FFD3E7E0-12DB-AD45-AD67-251EA38BE873}">
          <p14:sldIdLst>
            <p14:sldId id="299"/>
            <p14:sldId id="327"/>
            <p14:sldId id="341"/>
            <p14:sldId id="362"/>
            <p14:sldId id="346"/>
            <p14:sldId id="357"/>
            <p14:sldId id="363"/>
            <p14:sldId id="358"/>
            <p14:sldId id="366"/>
            <p14:sldId id="360"/>
            <p14:sldId id="367"/>
            <p14:sldId id="354"/>
            <p14:sldId id="365"/>
            <p14:sldId id="359"/>
            <p14:sldId id="332"/>
            <p14:sldId id="334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124" userDrawn="1">
          <p15:clr>
            <a:srgbClr val="A4A3A4"/>
          </p15:clr>
        </p15:guide>
        <p15:guide id="4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E58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  <p:guide orient="horz" pos="2124"/>
        <p:guide pos="311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19-4-2024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4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19-4-2024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89225" y="506413"/>
            <a:ext cx="449421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4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740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731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02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Subtitle presentation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19-4-2024</a:t>
            </a:fld>
            <a:endParaRPr lang="en-GB" noProof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closure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10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noProof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8pPr>
              <a:defRPr sz="1600"/>
            </a:lvl8pPr>
          </a:lstStyle>
          <a:p>
            <a:pPr lvl="0"/>
            <a:r>
              <a:rPr lang="nl-NL" noProof="0" err="1"/>
              <a:t>Bullet</a:t>
            </a:r>
            <a:endParaRPr lang="nl-NL" noProof="0"/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Kopje donker blauw</a:t>
            </a:r>
          </a:p>
          <a:p>
            <a:pPr lvl="4"/>
            <a:r>
              <a:rPr lang="nl-NL" noProof="0"/>
              <a:t>Kopje licht blauw</a:t>
            </a:r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sz="1349" noProof="0"/>
              <a:t>Leestekst</a:t>
            </a:r>
          </a:p>
          <a:p>
            <a:pPr lvl="8"/>
            <a:r>
              <a:rPr lang="nl-NL" noProof="0"/>
              <a:t>Kopje donker blauw</a:t>
            </a:r>
          </a:p>
        </p:txBody>
      </p:sp>
    </p:spTree>
    <p:extLst>
      <p:ext uri="{BB962C8B-B14F-4D97-AF65-F5344CB8AC3E}">
        <p14:creationId xmlns:p14="http://schemas.microsoft.com/office/powerpoint/2010/main" val="419396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/>
              <a:t>Numbering</a:t>
            </a:r>
          </a:p>
          <a:p>
            <a:pPr lvl="1"/>
            <a:r>
              <a:rPr lang="en-GB" noProof="0"/>
              <a:t>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yellow</a:t>
            </a:r>
          </a:p>
          <a:p>
            <a:pPr lvl="5"/>
            <a:r>
              <a:rPr lang="en-GB" noProof="0"/>
              <a:t>Numbering</a:t>
            </a:r>
          </a:p>
          <a:p>
            <a:pPr lvl="6"/>
            <a:r>
              <a:rPr lang="en-GB" noProof="0"/>
              <a:t>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1" r:id="rId13"/>
    <p:sldLayoutId id="2147483672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.a.van.arnhem@bb.leidenuniv.n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.a.van.arnhem@BB.leidenuniv.nl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1482529-FFC2-4077-B018-69D99927B4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877422A-AECA-48AE-9583-49B01426B3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420C02F-1057-4100-87EF-709EF683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Introduction to Privacy</a:t>
            </a:r>
            <a:endParaRPr lang="en-US" sz="20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D67994D-10E4-46A3-9B68-ADA540B328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90663" y="3969467"/>
            <a:ext cx="7642121" cy="802604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Max van Arnhem – Privacy </a:t>
            </a:r>
            <a:r>
              <a:rPr lang="nl-NL" dirty="0" err="1"/>
              <a:t>Officer</a:t>
            </a:r>
            <a:r>
              <a:rPr lang="nl-NL" dirty="0"/>
              <a:t> </a:t>
            </a:r>
          </a:p>
          <a:p>
            <a:r>
              <a:rPr lang="nl-NL" dirty="0"/>
              <a:t>m.a.van.arnhem@bb.leidenuniv.nl	</a:t>
            </a:r>
          </a:p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1BC96E-8BC7-423B-B594-E01C6F072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848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15002"/>
            <a:ext cx="11389024" cy="432048"/>
          </a:xfrm>
        </p:spPr>
        <p:txBody>
          <a:bodyPr/>
          <a:lstStyle/>
          <a:p>
            <a:r>
              <a:rPr lang="en-US" dirty="0"/>
              <a:t>Data breaches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 </a:t>
            </a:r>
          </a:p>
          <a:p>
            <a:pPr marL="0" indent="0">
              <a:buNone/>
            </a:pPr>
            <a:r>
              <a:rPr lang="en-US" sz="2800" b="1" dirty="0"/>
              <a:t>Data breach: </a:t>
            </a:r>
            <a:r>
              <a:rPr lang="en-US" sz="2800" dirty="0"/>
              <a:t>Any unauthorized or illegal transfer, or acquisition of personal data.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/>
              <a:t>Lost USB-stick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/>
              <a:t>Stolen laptop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err="1"/>
              <a:t>Unauthorised</a:t>
            </a:r>
            <a:r>
              <a:rPr lang="en-US" sz="2800" dirty="0"/>
              <a:t> transfer to external party or company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/>
              <a:t>Email sent to wrong address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b="1" dirty="0"/>
          </a:p>
          <a:p>
            <a:pPr marL="180975" lvl="1" indent="0">
              <a:buNone/>
            </a:pPr>
            <a:r>
              <a:rPr lang="en-US" sz="2800" b="1" dirty="0"/>
              <a:t>Report data breaches to the ISSC - </a:t>
            </a:r>
            <a:r>
              <a:rPr lang="nl-NL" sz="3200" b="0" i="0" u="none" strike="noStrike" dirty="0">
                <a:solidFill>
                  <a:srgbClr val="0070C0"/>
                </a:solidFill>
                <a:effectLst/>
                <a:latin typeface="georgia" panose="02040502050405020303" pitchFamily="18" charset="0"/>
              </a:rPr>
              <a:t>527 8888</a:t>
            </a:r>
            <a:endParaRPr lang="en-US" sz="2800" b="1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endParaRPr lang="en-US" sz="2000" b="1" dirty="0"/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8DB725-9F9F-4438-913E-2938BD933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035" y="2543175"/>
            <a:ext cx="17716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77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15002"/>
            <a:ext cx="11389024" cy="432048"/>
          </a:xfrm>
        </p:spPr>
        <p:txBody>
          <a:bodyPr/>
          <a:lstStyle/>
          <a:p>
            <a:r>
              <a:rPr lang="en-US" dirty="0"/>
              <a:t>Usual procedure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04663" y="1252836"/>
            <a:ext cx="6602194" cy="4352329"/>
          </a:xfr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marL="695325" lvl="1" indent="-514350">
              <a:buFont typeface="+mj-lt"/>
              <a:buAutoNum type="arabicPeriod"/>
            </a:pPr>
            <a:endParaRPr lang="en-US" sz="2800" b="1" dirty="0"/>
          </a:p>
          <a:p>
            <a:pPr marL="695325" lvl="1" indent="-514350">
              <a:buFont typeface="+mj-lt"/>
              <a:buAutoNum type="arabicPeriod"/>
            </a:pPr>
            <a:r>
              <a:rPr lang="en-US" sz="2800" dirty="0"/>
              <a:t>Application to Ethics committee:</a:t>
            </a:r>
          </a:p>
          <a:p>
            <a:pPr marL="0" lvl="5" indent="0">
              <a:buNone/>
            </a:pPr>
            <a:r>
              <a:rPr lang="en-US" sz="3000" dirty="0"/>
              <a:t>	Ethics application assessed by EC</a:t>
            </a:r>
          </a:p>
          <a:p>
            <a:pPr marL="0" lvl="5" indent="0">
              <a:buNone/>
            </a:pPr>
            <a:r>
              <a:rPr lang="en-US" sz="3000" dirty="0"/>
              <a:t>	Privacy assessment by PO</a:t>
            </a:r>
          </a:p>
          <a:p>
            <a:pPr marL="0" lvl="5" indent="0">
              <a:buNone/>
            </a:pPr>
            <a:r>
              <a:rPr lang="en-US" sz="3000" dirty="0"/>
              <a:t>	DMP assessed by Data Stewards</a:t>
            </a:r>
          </a:p>
          <a:p>
            <a:pPr marL="695325" lvl="1" indent="-514350">
              <a:buFont typeface="+mj-lt"/>
              <a:buAutoNum type="arabicPeriod"/>
            </a:pPr>
            <a:r>
              <a:rPr lang="en-US" sz="2800" dirty="0"/>
              <a:t>PO advises researcher, may request Data Protection Impact Assessment</a:t>
            </a:r>
          </a:p>
          <a:p>
            <a:pPr marL="695325" lvl="1" indent="-514350">
              <a:buFont typeface="+mj-lt"/>
              <a:buAutoNum type="arabicPeriod"/>
            </a:pPr>
            <a:r>
              <a:rPr lang="en-US" sz="2800" dirty="0"/>
              <a:t>PO gives assessment to Ethics Committee </a:t>
            </a:r>
          </a:p>
          <a:p>
            <a:pPr marL="695325" lvl="1" indent="-514350">
              <a:buFont typeface="+mj-lt"/>
              <a:buAutoNum type="arabicPeriod"/>
            </a:pPr>
            <a:r>
              <a:rPr lang="en-US" sz="2800" dirty="0"/>
              <a:t>EC gives approval/asks for changes</a:t>
            </a:r>
            <a:endParaRPr lang="en-US" sz="2200" dirty="0"/>
          </a:p>
          <a:p>
            <a:pPr marL="180975" lvl="1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endParaRPr lang="en-US" sz="2000" b="1" dirty="0"/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6" name="Picture 5" descr="A collage of a cartoon character&#10;&#10;Description automatically generated">
            <a:extLst>
              <a:ext uri="{FF2B5EF4-FFF2-40B4-BE49-F238E27FC236}">
                <a16:creationId xmlns:a16="http://schemas.microsoft.com/office/drawing/2014/main" id="{C17170BD-7FE9-5ECB-1B90-A49E73698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157" y="847050"/>
            <a:ext cx="4110858" cy="497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67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Anonymising</a:t>
            </a:r>
            <a:r>
              <a:rPr lang="en-US" dirty="0"/>
              <a:t> and </a:t>
            </a:r>
            <a:r>
              <a:rPr lang="en-US" dirty="0" err="1"/>
              <a:t>pseudonymising</a:t>
            </a:r>
            <a:r>
              <a:rPr lang="en-US" dirty="0"/>
              <a:t>:</a:t>
            </a:r>
            <a:endParaRPr lang="nl-NL" dirty="0"/>
          </a:p>
        </p:txBody>
      </p:sp>
      <p:sp>
        <p:nvSpPr>
          <p:cNvPr id="4" name="Tijdelijke aanduiding voor verticale tekst 2">
            <a:extLst>
              <a:ext uri="{FF2B5EF4-FFF2-40B4-BE49-F238E27FC236}">
                <a16:creationId xmlns:a16="http://schemas.microsoft.com/office/drawing/2014/main" id="{6C44C793-6F76-4468-8367-EB9234E6E039}"/>
              </a:ext>
            </a:extLst>
          </p:cNvPr>
          <p:cNvSpPr txBox="1">
            <a:spLocks/>
          </p:cNvSpPr>
          <p:nvPr/>
        </p:nvSpPr>
        <p:spPr>
          <a:xfrm>
            <a:off x="407828" y="1222744"/>
            <a:ext cx="6333214" cy="4942560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err="1"/>
              <a:t>Pseudonymisation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Pronounce as </a:t>
            </a:r>
            <a:r>
              <a:rPr lang="nl-NL" sz="2400" dirty="0"/>
              <a:t>/</a:t>
            </a:r>
            <a:r>
              <a:rPr lang="nl-NL" sz="2400" dirty="0" err="1"/>
              <a:t>su</a:t>
            </a:r>
            <a:r>
              <a:rPr lang="nl-NL" sz="2400" dirty="0"/>
              <a:t>ːˌ</a:t>
            </a:r>
            <a:r>
              <a:rPr lang="nl-NL" sz="2400" dirty="0" err="1"/>
              <a:t>dɒnimablarflarpfingxque</a:t>
            </a:r>
            <a:r>
              <a:rPr lang="nl-NL" sz="2400" dirty="0"/>
              <a:t>/</a:t>
            </a: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 err="1"/>
              <a:t>Anonymisation</a:t>
            </a:r>
            <a:r>
              <a:rPr lang="en-US" sz="2400" b="1" dirty="0"/>
              <a:t>: Removing any and all personal data from a data set.</a:t>
            </a:r>
          </a:p>
          <a:p>
            <a:pPr marL="0" indent="0">
              <a:buNone/>
            </a:pPr>
            <a:r>
              <a:rPr lang="en-US" sz="2400" b="1" dirty="0"/>
              <a:t>Remember: Personal data is a broad category!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 err="1"/>
              <a:t>Pseudonymisation</a:t>
            </a:r>
            <a:r>
              <a:rPr lang="en-US" sz="2400" b="1" dirty="0"/>
              <a:t>: Taking steps to make it harder (but not impossible!) to identify</a:t>
            </a:r>
          </a:p>
          <a:p>
            <a:pPr marL="0" indent="0">
              <a:buNone/>
            </a:pPr>
            <a:r>
              <a:rPr lang="en-US" sz="2400" b="1" dirty="0"/>
              <a:t>participants from a data set.</a:t>
            </a:r>
          </a:p>
          <a:p>
            <a:pPr marL="457200" indent="-457200">
              <a:buAutoNum type="arabicPeriod"/>
            </a:pPr>
            <a:endParaRPr lang="en-US" sz="2200" dirty="0"/>
          </a:p>
          <a:p>
            <a:pPr marL="457200" indent="-457200">
              <a:buAutoNum type="arabicPeriod"/>
            </a:pPr>
            <a:endParaRPr lang="en-US" sz="2200" dirty="0"/>
          </a:p>
        </p:txBody>
      </p:sp>
      <p:pic>
        <p:nvPicPr>
          <p:cNvPr id="5" name="Picture 4" descr="A cartoon character with a sad face&#10;&#10;Description automatically generated">
            <a:extLst>
              <a:ext uri="{FF2B5EF4-FFF2-40B4-BE49-F238E27FC236}">
                <a16:creationId xmlns:a16="http://schemas.microsoft.com/office/drawing/2014/main" id="{48B12BE5-1E13-898D-DB4E-26FB948FA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367" y="1392866"/>
            <a:ext cx="5328918" cy="477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92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/>
              <a:t>Personal data: Common pitfalls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04661" y="3429000"/>
            <a:ext cx="11472909" cy="2619672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en-US" b="1" dirty="0"/>
          </a:p>
          <a:p>
            <a:endParaRPr lang="nl-NL" dirty="0"/>
          </a:p>
          <a:p>
            <a:r>
              <a:rPr lang="nl-NL" dirty="0"/>
              <a:t>Processing personal data is a </a:t>
            </a:r>
            <a:r>
              <a:rPr lang="nl-NL" dirty="0" err="1"/>
              <a:t>normal</a:t>
            </a:r>
            <a:r>
              <a:rPr lang="nl-NL" dirty="0"/>
              <a:t> part of research. Be </a:t>
            </a:r>
            <a:r>
              <a:rPr lang="nl-NL" dirty="0" err="1"/>
              <a:t>transparent</a:t>
            </a:r>
            <a:r>
              <a:rPr lang="nl-NL" dirty="0"/>
              <a:t>.</a:t>
            </a:r>
          </a:p>
          <a:p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obfuscate</a:t>
            </a:r>
            <a:r>
              <a:rPr lang="nl-NL" dirty="0"/>
              <a:t>, or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hesitant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say </a:t>
            </a:r>
            <a:r>
              <a:rPr lang="nl-NL" dirty="0" err="1"/>
              <a:t>you</a:t>
            </a:r>
            <a:r>
              <a:rPr lang="nl-NL" dirty="0"/>
              <a:t> are processing personal data or </a:t>
            </a:r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are privacy </a:t>
            </a:r>
            <a:r>
              <a:rPr lang="nl-NL" dirty="0" err="1"/>
              <a:t>risks</a:t>
            </a:r>
            <a:r>
              <a:rPr lang="nl-NL" dirty="0"/>
              <a:t> </a:t>
            </a:r>
            <a:r>
              <a:rPr lang="nl-NL" dirty="0" err="1"/>
              <a:t>involved</a:t>
            </a:r>
            <a:r>
              <a:rPr lang="nl-NL" dirty="0"/>
              <a:t>. </a:t>
            </a:r>
            <a:r>
              <a:rPr lang="nl-NL" u="sng" dirty="0" err="1"/>
              <a:t>This</a:t>
            </a:r>
            <a:r>
              <a:rPr lang="nl-NL" u="sng" dirty="0"/>
              <a:t> </a:t>
            </a:r>
            <a:r>
              <a:rPr lang="nl-NL" u="sng" dirty="0" err="1"/>
              <a:t>will</a:t>
            </a:r>
            <a:r>
              <a:rPr lang="nl-NL" u="sng" dirty="0"/>
              <a:t> </a:t>
            </a:r>
            <a:r>
              <a:rPr lang="nl-NL" u="sng" dirty="0" err="1"/>
              <a:t>cost</a:t>
            </a:r>
            <a:r>
              <a:rPr lang="nl-NL" u="sng" dirty="0"/>
              <a:t> </a:t>
            </a:r>
            <a:r>
              <a:rPr lang="nl-NL" u="sng" dirty="0" err="1"/>
              <a:t>you</a:t>
            </a:r>
            <a:r>
              <a:rPr lang="nl-NL" u="sng" dirty="0"/>
              <a:t> more time and </a:t>
            </a:r>
            <a:r>
              <a:rPr lang="nl-NL" u="sng" dirty="0" err="1"/>
              <a:t>frustration</a:t>
            </a:r>
            <a:r>
              <a:rPr lang="nl-NL" u="sng" dirty="0"/>
              <a:t>. </a:t>
            </a:r>
          </a:p>
          <a:p>
            <a:r>
              <a:rPr lang="nl-NL" dirty="0" err="1"/>
              <a:t>If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BBD3879-D87A-7135-402D-FAE5B654E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13</a:t>
            </a:fld>
            <a:endParaRPr lang="nl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0EEA2-9C02-F0EE-3877-4B6625AAEEDB}"/>
              </a:ext>
            </a:extLst>
          </p:cNvPr>
          <p:cNvSpPr txBox="1"/>
          <p:nvPr/>
        </p:nvSpPr>
        <p:spPr>
          <a:xfrm>
            <a:off x="404662" y="1133395"/>
            <a:ext cx="11291151" cy="199892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pPr algn="ctr"/>
            <a:r>
              <a:rPr lang="en-US" b="1" noProof="0" dirty="0">
                <a:solidFill>
                  <a:schemeClr val="bg2"/>
                </a:solidFill>
              </a:rPr>
              <a:t>The naughty researcher’s prayer: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  <a:latin typeface="Lucida Calligraphy" panose="03010101010101010101" pitchFamily="66" charset="0"/>
              </a:rPr>
              <a:t>“I don’t process personal data,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  <a:latin typeface="Lucida Calligraphy" panose="03010101010101010101" pitchFamily="66" charset="0"/>
              </a:rPr>
              <a:t>And if I do, it’s anonymous,</a:t>
            </a:r>
          </a:p>
          <a:p>
            <a:pPr algn="ctr"/>
            <a:r>
              <a:rPr lang="en-US" sz="2800" noProof="0" dirty="0">
                <a:solidFill>
                  <a:schemeClr val="bg2"/>
                </a:solidFill>
                <a:latin typeface="Lucida Calligraphy" panose="03010101010101010101" pitchFamily="66" charset="0"/>
              </a:rPr>
              <a:t>But if it isn’t</a:t>
            </a:r>
            <a:r>
              <a:rPr lang="en-US" sz="2800" dirty="0">
                <a:solidFill>
                  <a:schemeClr val="bg2"/>
                </a:solidFill>
                <a:latin typeface="Lucida Calligraphy" panose="03010101010101010101" pitchFamily="66" charset="0"/>
              </a:rPr>
              <a:t>, I encrypted it,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  <a:latin typeface="Lucida Calligraphy" panose="03010101010101010101" pitchFamily="66" charset="0"/>
              </a:rPr>
              <a:t>And if I didn’t, I deleted it,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  <a:latin typeface="Lucida Calligraphy" panose="03010101010101010101" pitchFamily="66" charset="0"/>
              </a:rPr>
              <a:t>And if I forgot, then it wasn’t personal data”</a:t>
            </a:r>
          </a:p>
        </p:txBody>
      </p:sp>
    </p:spTree>
    <p:extLst>
      <p:ext uri="{BB962C8B-B14F-4D97-AF65-F5344CB8AC3E}">
        <p14:creationId xmlns:p14="http://schemas.microsoft.com/office/powerpoint/2010/main" val="3282124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and storing: Common issues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en-US" sz="2400" b="1" u="sng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Basic rule: Sharing personal data with external parties is not allowed.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-This includes software platforms, apps, email apps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	For example: Gmail, Gorilla, </a:t>
            </a:r>
            <a:r>
              <a:rPr lang="en-US" sz="2400" dirty="0" err="1"/>
              <a:t>Atlas.ti</a:t>
            </a:r>
            <a:r>
              <a:rPr lang="en-US" sz="2400" dirty="0"/>
              <a:t>, ChatGPT, WhatsApp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UL-supported software platforms &amp; parties we have an agreement with are fine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	For example: Outlook, most Microsoft apps, SURF apps, </a:t>
            </a:r>
          </a:p>
        </p:txBody>
      </p:sp>
    </p:spTree>
    <p:extLst>
      <p:ext uri="{BB962C8B-B14F-4D97-AF65-F5344CB8AC3E}">
        <p14:creationId xmlns:p14="http://schemas.microsoft.com/office/powerpoint/2010/main" val="2672485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is unavoidable:</a:t>
            </a:r>
            <a:endParaRPr lang="nl-NL" dirty="0"/>
          </a:p>
        </p:txBody>
      </p:sp>
      <p:sp>
        <p:nvSpPr>
          <p:cNvPr id="4" name="Tijdelijke aanduiding voor verticale tekst 2">
            <a:extLst>
              <a:ext uri="{FF2B5EF4-FFF2-40B4-BE49-F238E27FC236}">
                <a16:creationId xmlns:a16="http://schemas.microsoft.com/office/drawing/2014/main" id="{6C44C793-6F76-4468-8367-EB9234E6E039}"/>
              </a:ext>
            </a:extLst>
          </p:cNvPr>
          <p:cNvSpPr txBox="1">
            <a:spLocks/>
          </p:cNvSpPr>
          <p:nvPr/>
        </p:nvSpPr>
        <p:spPr>
          <a:xfrm>
            <a:off x="407828" y="1196752"/>
            <a:ext cx="11389023" cy="496855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Grey areas, legalese</a:t>
            </a: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/>
              <a:t>Other rulings and opinions by EPDB, DPO’s, UAVG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/>
              <a:t>	Mail me in case of doubt: </a:t>
            </a:r>
            <a:r>
              <a:rPr lang="en-US" sz="2400" u="sng" dirty="0"/>
              <a:t>privacy</a:t>
            </a:r>
            <a:r>
              <a:rPr lang="en-US" sz="2400" u="sng" dirty="0">
                <a:hlinkClick r:id="rId3"/>
              </a:rPr>
              <a:t>@fsw.leidenuniv.nl</a:t>
            </a:r>
            <a:r>
              <a:rPr lang="en-US" sz="2400" u="sng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4136E5-81B1-4B47-890B-203ADAB4B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4999" y="1700808"/>
            <a:ext cx="2736304" cy="14209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F1DAB22-5787-4BB0-A957-F49C2D67B857}"/>
              </a:ext>
            </a:extLst>
          </p:cNvPr>
          <p:cNvCxnSpPr>
            <a:cxnSpLocks/>
          </p:cNvCxnSpPr>
          <p:nvPr/>
        </p:nvCxnSpPr>
        <p:spPr>
          <a:xfrm>
            <a:off x="1489306" y="1628800"/>
            <a:ext cx="4321837" cy="78246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690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/>
              <a:t>Summary</a:t>
            </a:r>
            <a:endParaRPr lang="nl-NL" sz="310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5593347" cy="4795836"/>
          </a:xfrm>
        </p:spPr>
        <p:txBody>
          <a:bodyPr vert="horz" lIns="0" tIns="0" rIns="0" bIns="0" rtlCol="0"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/>
              <a:t>You’re probably processing personal data</a:t>
            </a:r>
          </a:p>
          <a:p>
            <a:pPr>
              <a:spcAft>
                <a:spcPts val="1800"/>
              </a:spcAft>
            </a:pPr>
            <a:r>
              <a:rPr lang="en-US" dirty="0"/>
              <a:t>Use only what you need</a:t>
            </a:r>
          </a:p>
          <a:p>
            <a:pPr>
              <a:spcAft>
                <a:spcPts val="1800"/>
              </a:spcAft>
            </a:pPr>
            <a:r>
              <a:rPr lang="en-US" dirty="0"/>
              <a:t>Be transparent</a:t>
            </a:r>
          </a:p>
          <a:p>
            <a:pPr>
              <a:spcAft>
                <a:spcPts val="1800"/>
              </a:spcAft>
            </a:pPr>
            <a:r>
              <a:rPr lang="en-US" dirty="0"/>
              <a:t>Don’t send personal data to external parties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	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Contact me if you have questions or concerns!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Privacy@fsw.leidenuniv.nl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5C639638-787B-D2E0-32AC-A216AD174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16</a:t>
            </a:fld>
            <a:endParaRPr lang="nl-NL"/>
          </a:p>
        </p:txBody>
      </p:sp>
      <p:pic>
        <p:nvPicPr>
          <p:cNvPr id="7" name="Picture 6" descr="A collage of cartoon characters&#10;&#10;Description automatically generated">
            <a:extLst>
              <a:ext uri="{FF2B5EF4-FFF2-40B4-BE49-F238E27FC236}">
                <a16:creationId xmlns:a16="http://schemas.microsoft.com/office/drawing/2014/main" id="{14E86861-B926-4202-851B-133B565A8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206" y="19770"/>
            <a:ext cx="3849915" cy="63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51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 err="1"/>
              <a:t>Questions</a:t>
            </a:r>
            <a:r>
              <a:rPr lang="nl-NL" dirty="0"/>
              <a:t>? </a:t>
            </a:r>
            <a:br>
              <a:rPr lang="nl-NL" dirty="0"/>
            </a:br>
            <a:br>
              <a:rPr lang="nl-NL" sz="3200" dirty="0"/>
            </a:br>
            <a:br>
              <a:rPr lang="nl-NL" sz="3200" dirty="0"/>
            </a:br>
            <a:br>
              <a:rPr lang="nl-NL" dirty="0"/>
            </a:br>
            <a:r>
              <a:rPr lang="nl-NL" sz="2400" dirty="0"/>
              <a:t>Email:</a:t>
            </a:r>
            <a:br>
              <a:rPr lang="nl-NL" sz="2400" dirty="0"/>
            </a:br>
            <a:r>
              <a:rPr lang="nl-NL" sz="2400" u="sng" dirty="0"/>
              <a:t>privacy@fsw</a:t>
            </a:r>
            <a:r>
              <a:rPr lang="nl-NL" sz="24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.leidenuniv.nl</a:t>
            </a:r>
            <a:br>
              <a:rPr lang="nl-NL" sz="2800" u="sng" dirty="0"/>
            </a:br>
            <a:endParaRPr lang="nl-NL" sz="28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9969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9E751-7207-495C-860A-DF0204D9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Overview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40E6D3-2AF9-4155-95BA-72C65C0A1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What is privacy even?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The GDPR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Personal data: What is?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Personal data: What do?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/>
              <a:t>Anonymisation</a:t>
            </a:r>
            <a:r>
              <a:rPr lang="en-US" sz="2400" dirty="0"/>
              <a:t> and </a:t>
            </a:r>
            <a:r>
              <a:rPr lang="en-US" sz="2400" dirty="0" err="1"/>
              <a:t>pseudonymamimasynamysation</a:t>
            </a:r>
            <a:endParaRPr lang="en-US" sz="2400" dirty="0"/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Common issues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Questions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A939D32-94E4-4B7D-B9A9-86403D8A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297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E681A-3509-4F62-A1DB-26A7449D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/>
              <a:t>What is privacy?</a:t>
            </a:r>
            <a:endParaRPr lang="en-US" sz="3100" b="0" dirty="0"/>
          </a:p>
        </p:txBody>
      </p:sp>
      <p:sp>
        <p:nvSpPr>
          <p:cNvPr id="5" name="Vertical Text Placeholder 4">
            <a:extLst>
              <a:ext uri="{FF2B5EF4-FFF2-40B4-BE49-F238E27FC236}">
                <a16:creationId xmlns:a16="http://schemas.microsoft.com/office/drawing/2014/main" id="{4A1DDAC1-B2EA-4BCE-ADEF-D41D9754CB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5593347" cy="4795836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dirty="0"/>
              <a:t>A human right: to be free of interference </a:t>
            </a:r>
          </a:p>
          <a:p>
            <a:pPr lvl="1">
              <a:spcBef>
                <a:spcPts val="2400"/>
              </a:spcBef>
            </a:pPr>
            <a:r>
              <a:rPr lang="en-US" sz="1800" dirty="0"/>
              <a:t>Derives from right to property</a:t>
            </a:r>
          </a:p>
          <a:p>
            <a:pPr lvl="1">
              <a:spcBef>
                <a:spcPts val="2400"/>
              </a:spcBef>
            </a:pPr>
            <a:r>
              <a:rPr lang="en-US" sz="1800" dirty="0"/>
              <a:t>Extends to being free from interference</a:t>
            </a:r>
          </a:p>
          <a:p>
            <a:pPr lvl="1">
              <a:spcBef>
                <a:spcPts val="2400"/>
              </a:spcBef>
            </a:pPr>
            <a:endParaRPr lang="en-US" sz="1800" dirty="0"/>
          </a:p>
          <a:p>
            <a:pPr>
              <a:spcBef>
                <a:spcPts val="2400"/>
              </a:spcBef>
            </a:pPr>
            <a:r>
              <a:rPr lang="en-US" dirty="0"/>
              <a:t>Where ethics and legislation meet</a:t>
            </a:r>
          </a:p>
          <a:p>
            <a:pPr>
              <a:spcBef>
                <a:spcPts val="2400"/>
              </a:spcBef>
            </a:pPr>
            <a:endParaRPr lang="en-US" dirty="0"/>
          </a:p>
          <a:p>
            <a:pPr>
              <a:spcBef>
                <a:spcPts val="2400"/>
              </a:spcBef>
            </a:pPr>
            <a:r>
              <a:rPr lang="en-US" dirty="0"/>
              <a:t>Agency &amp; choice to care or not care about your privacy</a:t>
            </a:r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nl-NL" dirty="0"/>
          </a:p>
        </p:txBody>
      </p:sp>
      <p:pic>
        <p:nvPicPr>
          <p:cNvPr id="7" name="Picture 6" descr="Cartoon character with arms spread out&#10;&#10;Description automatically generated">
            <a:extLst>
              <a:ext uri="{FF2B5EF4-FFF2-40B4-BE49-F238E27FC236}">
                <a16:creationId xmlns:a16="http://schemas.microsoft.com/office/drawing/2014/main" id="{F1141F0D-43D0-6804-E3A2-016E9B8F1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185" y="627322"/>
            <a:ext cx="5924648" cy="5421054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17F7E6-C4D1-4A5C-9DF6-DAD40C4D96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tr-TR" smtClean="0"/>
              <a:pPr>
                <a:spcAft>
                  <a:spcPts val="600"/>
                </a:spcAft>
              </a:pPr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4913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10D1-704A-E14C-18F7-ED962341B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But </a:t>
            </a:r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I care?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5D633F-ABC4-39BC-79CB-FEAEEB83A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3" y="1252836"/>
            <a:ext cx="6325746" cy="4795836"/>
          </a:xfrm>
        </p:spPr>
        <p:txBody>
          <a:bodyPr/>
          <a:lstStyle/>
          <a:p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Security of data, </a:t>
            </a:r>
            <a:r>
              <a:rPr lang="nl-NL" dirty="0" err="1"/>
              <a:t>including</a:t>
            </a:r>
            <a:r>
              <a:rPr lang="nl-NL" dirty="0"/>
              <a:t> </a:t>
            </a:r>
            <a:r>
              <a:rPr lang="nl-NL" dirty="0" err="1"/>
              <a:t>yours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Research </a:t>
            </a:r>
            <a:r>
              <a:rPr lang="nl-NL" dirty="0" err="1"/>
              <a:t>ethics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It’s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law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Most </a:t>
            </a:r>
            <a:r>
              <a:rPr lang="nl-NL" dirty="0" err="1"/>
              <a:t>people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start </a:t>
            </a:r>
            <a:r>
              <a:rPr lang="nl-NL" dirty="0" err="1"/>
              <a:t>caring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privacy </a:t>
            </a: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 </a:t>
            </a:r>
            <a:r>
              <a:rPr lang="nl-NL" dirty="0" err="1"/>
              <a:t>personally</a:t>
            </a:r>
            <a:r>
              <a:rPr lang="nl-NL" dirty="0"/>
              <a:t> </a:t>
            </a:r>
            <a:r>
              <a:rPr lang="nl-NL" dirty="0" err="1"/>
              <a:t>involved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		</a:t>
            </a:r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most </a:t>
            </a:r>
            <a:r>
              <a:rPr lang="nl-NL" dirty="0" err="1"/>
              <a:t>people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sz="38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FBF31-76DF-E4D9-C7FD-EE8497937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9" name="Picture 8" descr="A cartoon character in a cartoon&#10;&#10;Description automatically generated">
            <a:extLst>
              <a:ext uri="{FF2B5EF4-FFF2-40B4-BE49-F238E27FC236}">
                <a16:creationId xmlns:a16="http://schemas.microsoft.com/office/drawing/2014/main" id="{A35CEBC2-2A21-166D-30C3-E5EF25573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850" y="129455"/>
            <a:ext cx="47625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9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9270966" cy="432048"/>
          </a:xfrm>
        </p:spPr>
        <p:txBody>
          <a:bodyPr/>
          <a:lstStyle/>
          <a:p>
            <a:r>
              <a:rPr lang="en-US" dirty="0"/>
              <a:t>The GDPR – General Data Protection Regulation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nl-NL" sz="2400" i="1" dirty="0"/>
              <a:t>Algemene Verordening Gegevensbescherming (AVG)</a:t>
            </a: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/>
              <a:t>Basically a way to provide tools and ways to ensure privacy rights are protected.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D4774F-0DFD-47F1-B455-EC6721E48D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238575"/>
              </p:ext>
            </p:extLst>
          </p:nvPr>
        </p:nvGraphicFramePr>
        <p:xfrm>
          <a:off x="2033056" y="3140425"/>
          <a:ext cx="8132234" cy="2219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59031">
                  <a:extLst>
                    <a:ext uri="{9D8B030D-6E8A-4147-A177-3AD203B41FA5}">
                      <a16:colId xmlns:a16="http://schemas.microsoft.com/office/drawing/2014/main" val="2515581850"/>
                    </a:ext>
                  </a:extLst>
                </a:gridCol>
                <a:gridCol w="6973203">
                  <a:extLst>
                    <a:ext uri="{9D8B030D-6E8A-4147-A177-3AD203B41FA5}">
                      <a16:colId xmlns:a16="http://schemas.microsoft.com/office/drawing/2014/main" val="3616524729"/>
                    </a:ext>
                  </a:extLst>
                </a:gridCol>
              </a:tblGrid>
              <a:tr h="19655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Subjects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474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and where does the GDPR apply?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81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are you allowed to process personal data?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760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rights to data subjects have?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674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are you processing personal data?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964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Transferring data outside the EU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294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8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data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/>
              <a:t>Personal data</a:t>
            </a:r>
            <a:r>
              <a:rPr lang="en-US" sz="2400" dirty="0"/>
              <a:t>: </a:t>
            </a:r>
            <a:r>
              <a:rPr lang="en-US" sz="2400" u="sng" dirty="0"/>
              <a:t>any </a:t>
            </a:r>
            <a:r>
              <a:rPr lang="en-US" sz="2400" dirty="0"/>
              <a:t>information that could </a:t>
            </a:r>
            <a:r>
              <a:rPr lang="en-US" sz="2400" u="sng" dirty="0"/>
              <a:t>potentially</a:t>
            </a:r>
            <a:r>
              <a:rPr lang="en-US" sz="2400" dirty="0"/>
              <a:t> lead to identification of an individual, </a:t>
            </a:r>
            <a:r>
              <a:rPr lang="en-US" sz="2400" u="sng" dirty="0"/>
              <a:t>directly or indirectly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nl-NL" sz="2400" dirty="0"/>
              <a:t>Definition is </a:t>
            </a:r>
            <a:r>
              <a:rPr lang="nl-NL" sz="2400" dirty="0" err="1"/>
              <a:t>broad</a:t>
            </a:r>
            <a:r>
              <a:rPr lang="nl-NL" sz="2400" dirty="0"/>
              <a:t>:</a:t>
            </a:r>
          </a:p>
          <a:p>
            <a:pPr>
              <a:spcAft>
                <a:spcPts val="1200"/>
              </a:spcAft>
            </a:pPr>
            <a:r>
              <a:rPr lang="nl-NL" sz="2400" dirty="0" err="1"/>
              <a:t>Ways</a:t>
            </a:r>
            <a:r>
              <a:rPr lang="nl-NL" sz="2400" dirty="0"/>
              <a:t> and tools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identify</a:t>
            </a:r>
            <a:r>
              <a:rPr lang="nl-NL" sz="2400" dirty="0"/>
              <a:t> </a:t>
            </a:r>
            <a:r>
              <a:rPr lang="nl-NL" sz="2400" dirty="0" err="1"/>
              <a:t>grow</a:t>
            </a:r>
            <a:r>
              <a:rPr lang="nl-NL" sz="2400" dirty="0"/>
              <a:t> </a:t>
            </a:r>
            <a:r>
              <a:rPr lang="nl-NL" sz="2400" dirty="0" err="1"/>
              <a:t>every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endParaRPr lang="nl-NL" sz="2400" dirty="0"/>
          </a:p>
          <a:p>
            <a:pPr>
              <a:spcAft>
                <a:spcPts val="1200"/>
              </a:spcAft>
            </a:pPr>
            <a:r>
              <a:rPr lang="nl-NL" sz="2400" dirty="0" err="1"/>
              <a:t>Amount</a:t>
            </a:r>
            <a:r>
              <a:rPr lang="nl-NL" sz="2400" dirty="0"/>
              <a:t> of public data </a:t>
            </a:r>
            <a:r>
              <a:rPr lang="nl-NL" sz="2400" dirty="0" err="1"/>
              <a:t>increases</a:t>
            </a:r>
            <a:r>
              <a:rPr lang="nl-NL" sz="2400" dirty="0"/>
              <a:t> </a:t>
            </a:r>
            <a:r>
              <a:rPr lang="nl-NL" sz="2400" dirty="0" err="1"/>
              <a:t>every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endParaRPr lang="nl-NL" sz="2400" dirty="0"/>
          </a:p>
          <a:p>
            <a:pPr>
              <a:spcAft>
                <a:spcPts val="1200"/>
              </a:spcAft>
            </a:pPr>
            <a:r>
              <a:rPr lang="nl-NL" sz="2400" dirty="0"/>
              <a:t>“</a:t>
            </a:r>
            <a:r>
              <a:rPr lang="nl-NL" sz="2400" i="1" dirty="0" err="1"/>
              <a:t>Mosaic</a:t>
            </a:r>
            <a:r>
              <a:rPr lang="nl-NL" sz="2400" i="1" dirty="0"/>
              <a:t> effect</a:t>
            </a:r>
            <a:r>
              <a:rPr lang="nl-NL" sz="2400" dirty="0"/>
              <a:t>”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/>
          </a:p>
          <a:p>
            <a:r>
              <a:rPr lang="en-US" sz="2400" b="1" dirty="0"/>
              <a:t>Exceptions: </a:t>
            </a:r>
            <a:r>
              <a:rPr lang="en-US" sz="2400" dirty="0"/>
              <a:t>The dead, public information, the incredibly difficult to find</a:t>
            </a:r>
            <a:endParaRPr lang="en-US" b="1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10644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Personal data II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7176352" cy="4795836"/>
          </a:xfrm>
        </p:spPr>
        <p:txBody>
          <a:bodyPr vert="horz" lIns="0" tIns="0" rIns="0" bIns="0" rtlCol="0">
            <a:normAutofit/>
          </a:bodyPr>
          <a:lstStyle/>
          <a:p>
            <a:pPr>
              <a:spcAft>
                <a:spcPts val="1200"/>
              </a:spcAft>
            </a:pPr>
            <a:r>
              <a:rPr lang="en-US" b="1" dirty="0"/>
              <a:t>TLDR: </a:t>
            </a:r>
            <a:r>
              <a:rPr lang="en-US" dirty="0"/>
              <a:t>Personal data is basically any information about a person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pPr marL="0" indent="0">
              <a:spcAft>
                <a:spcPts val="1200"/>
              </a:spcAft>
              <a:buNone/>
            </a:pPr>
            <a:r>
              <a:rPr lang="en-US" b="1" dirty="0"/>
              <a:t>But that’s not a problem! (usually)</a:t>
            </a:r>
          </a:p>
          <a:p>
            <a:pPr marL="0" indent="0">
              <a:spcAft>
                <a:spcPts val="1200"/>
              </a:spcAft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When can you process personal data:</a:t>
            </a:r>
          </a:p>
          <a:p>
            <a:pPr marL="0" indent="0">
              <a:buNone/>
            </a:pPr>
            <a:r>
              <a:rPr lang="en-US" dirty="0"/>
              <a:t>1: If you have a legal ground to do so (consent or public interest)</a:t>
            </a:r>
          </a:p>
          <a:p>
            <a:pPr marL="0" indent="0">
              <a:buNone/>
            </a:pPr>
            <a:r>
              <a:rPr lang="en-US" dirty="0"/>
              <a:t>2: If you don’t use more data than you need for your goal.</a:t>
            </a:r>
          </a:p>
          <a:p>
            <a:pPr marL="0" indent="0">
              <a:buNone/>
            </a:pPr>
            <a:r>
              <a:rPr lang="en-US" dirty="0"/>
              <a:t>3: If you are transparent about it (to participants and the University)</a:t>
            </a:r>
          </a:p>
          <a:p>
            <a:pPr marL="0" indent="0">
              <a:buNone/>
            </a:pPr>
            <a:r>
              <a:rPr lang="en-US" dirty="0"/>
              <a:t>4: If you treat it securely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4" descr="Cartoon character sitting in a chair&#10;&#10;Description automatically generated">
            <a:extLst>
              <a:ext uri="{FF2B5EF4-FFF2-40B4-BE49-F238E27FC236}">
                <a16:creationId xmlns:a16="http://schemas.microsoft.com/office/drawing/2014/main" id="{05E2A7BF-0A0B-6E9B-22AB-76042D9CC1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" r="-2" b="-2"/>
          <a:stretch/>
        </p:blipFill>
        <p:spPr>
          <a:xfrm>
            <a:off x="7668069" y="1252837"/>
            <a:ext cx="3374736" cy="2893862"/>
          </a:xfrm>
          <a:prstGeom prst="rect">
            <a:avLst/>
          </a:prstGeom>
          <a:noFill/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BBD3879-D87A-7135-402D-FAE5B654E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48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2">
            <a:extLst>
              <a:ext uri="{FF2B5EF4-FFF2-40B4-BE49-F238E27FC236}">
                <a16:creationId xmlns:a16="http://schemas.microsoft.com/office/drawing/2014/main" id="{856FBCF9-E7DA-4373-8050-8ACB9688D267}"/>
              </a:ext>
            </a:extLst>
          </p:cNvPr>
          <p:cNvSpPr txBox="1">
            <a:spLocks/>
          </p:cNvSpPr>
          <p:nvPr/>
        </p:nvSpPr>
        <p:spPr>
          <a:xfrm>
            <a:off x="557062" y="1194833"/>
            <a:ext cx="11389023" cy="50424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lvl="1" indent="0">
              <a:buNone/>
            </a:pPr>
            <a:r>
              <a:rPr lang="en-US" sz="2800" dirty="0"/>
              <a:t>Special category data: “sensitive” data as defined by GDPR</a:t>
            </a:r>
          </a:p>
          <a:p>
            <a:pPr marL="0" indent="0">
              <a:spcAft>
                <a:spcPts val="1800"/>
              </a:spcAft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pPr marL="0" indent="0">
              <a:buNone/>
            </a:pPr>
            <a:endParaRPr lang="en-US" sz="2200" b="1" dirty="0"/>
          </a:p>
          <a:p>
            <a:endParaRPr lang="en-US" sz="22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data III: Special Category Data</a:t>
            </a:r>
            <a:endParaRPr lang="nl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046AE5-9E53-14D4-DC70-1A637661E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639759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6" name="Vertical Text Placeholder 2">
            <a:extLst>
              <a:ext uri="{FF2B5EF4-FFF2-40B4-BE49-F238E27FC236}">
                <a16:creationId xmlns:a16="http://schemas.microsoft.com/office/drawing/2014/main" id="{FADA86AD-5CA0-33C1-7D5E-340A5FA70BFD}"/>
              </a:ext>
            </a:extLst>
          </p:cNvPr>
          <p:cNvSpPr txBox="1">
            <a:spLocks/>
          </p:cNvSpPr>
          <p:nvPr/>
        </p:nvSpPr>
        <p:spPr>
          <a:xfrm>
            <a:off x="404662" y="1892595"/>
            <a:ext cx="7155087" cy="419238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3" indent="-342900">
              <a:buFont typeface="Wingdings" panose="05000000000000000000" pitchFamily="2" charset="2"/>
              <a:buChar char="§"/>
            </a:pPr>
            <a:endParaRPr lang="en-GB" sz="2400" b="0" u="sng" dirty="0"/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Ethnic data/racial background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Political data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Religious data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Trade union membership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Genetic data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Biometrics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Medical data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Mental health data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Criminal records or history</a:t>
            </a:r>
          </a:p>
          <a:p>
            <a:pPr marL="704850" lvl="6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Sexual preference</a:t>
            </a:r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	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1FFAE5-7D37-489B-2440-065D694873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412" b="861"/>
          <a:stretch/>
        </p:blipFill>
        <p:spPr>
          <a:xfrm>
            <a:off x="7559749" y="2771770"/>
            <a:ext cx="2818284" cy="188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05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/>
              <a:t>Sharing, storing, transferring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idx="1"/>
          </p:nvPr>
        </p:nvSpPr>
        <p:spPr>
          <a:xfrm>
            <a:off x="404662" y="1252836"/>
            <a:ext cx="5599261" cy="4795836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en-US" sz="1500" b="1" dirty="0"/>
          </a:p>
          <a:p>
            <a:pPr marL="0" indent="0">
              <a:buNone/>
            </a:pPr>
            <a:r>
              <a:rPr lang="nl-NL" sz="1500" dirty="0" err="1"/>
              <a:t>Sharing</a:t>
            </a:r>
            <a:r>
              <a:rPr lang="nl-NL" sz="1500" dirty="0"/>
              <a:t>, storing, transferring personal data </a:t>
            </a:r>
            <a:r>
              <a:rPr lang="nl-NL" sz="1500" dirty="0" err="1"/>
              <a:t>with</a:t>
            </a:r>
            <a:r>
              <a:rPr lang="nl-NL" sz="1500" dirty="0"/>
              <a:t> </a:t>
            </a:r>
            <a:r>
              <a:rPr lang="nl-NL" sz="1500" dirty="0" err="1"/>
              <a:t>external</a:t>
            </a:r>
            <a:r>
              <a:rPr lang="nl-NL" sz="1500" dirty="0"/>
              <a:t> </a:t>
            </a:r>
            <a:r>
              <a:rPr lang="nl-NL" sz="1500" dirty="0" err="1"/>
              <a:t>parties</a:t>
            </a:r>
            <a:r>
              <a:rPr lang="nl-NL" sz="1500" dirty="0"/>
              <a:t> is </a:t>
            </a:r>
            <a:r>
              <a:rPr lang="nl-NL" sz="1500" dirty="0" err="1"/>
              <a:t>not</a:t>
            </a:r>
            <a:r>
              <a:rPr lang="nl-NL" sz="1500" dirty="0"/>
              <a:t> </a:t>
            </a:r>
            <a:r>
              <a:rPr lang="nl-NL" sz="1500" dirty="0" err="1"/>
              <a:t>allowed</a:t>
            </a:r>
            <a:r>
              <a:rPr lang="nl-NL" sz="1500" dirty="0"/>
              <a:t>, </a:t>
            </a:r>
            <a:r>
              <a:rPr lang="nl-NL" sz="1500" dirty="0" err="1"/>
              <a:t>unless</a:t>
            </a:r>
            <a:r>
              <a:rPr lang="nl-NL" sz="1500" dirty="0"/>
              <a:t>:</a:t>
            </a:r>
          </a:p>
          <a:p>
            <a:pPr marL="0" indent="0">
              <a:buNone/>
            </a:pPr>
            <a:endParaRPr lang="nl-NL" sz="1500" dirty="0"/>
          </a:p>
          <a:p>
            <a:r>
              <a:rPr lang="nl-NL" sz="1500" dirty="0" err="1"/>
              <a:t>Within</a:t>
            </a:r>
            <a:r>
              <a:rPr lang="nl-NL" sz="1500" dirty="0"/>
              <a:t> EU? </a:t>
            </a:r>
          </a:p>
          <a:p>
            <a:pPr lvl="1"/>
            <a:r>
              <a:rPr lang="nl-NL" sz="1500" dirty="0" err="1"/>
              <a:t>Need</a:t>
            </a:r>
            <a:r>
              <a:rPr lang="nl-NL" sz="1500" dirty="0"/>
              <a:t> </a:t>
            </a:r>
            <a:r>
              <a:rPr lang="nl-NL" sz="1500" dirty="0" err="1"/>
              <a:t>an</a:t>
            </a:r>
            <a:r>
              <a:rPr lang="nl-NL" sz="1500" dirty="0"/>
              <a:t> agreement </a:t>
            </a:r>
            <a:r>
              <a:rPr lang="nl-NL" sz="1500" dirty="0" err="1"/>
              <a:t>with</a:t>
            </a:r>
            <a:r>
              <a:rPr lang="nl-NL" sz="1500" dirty="0"/>
              <a:t> </a:t>
            </a:r>
            <a:r>
              <a:rPr lang="nl-NL" sz="1500" dirty="0" err="1"/>
              <a:t>external</a:t>
            </a:r>
            <a:r>
              <a:rPr lang="nl-NL" sz="1500" dirty="0"/>
              <a:t> party(DSA, DPA, JCA)</a:t>
            </a:r>
          </a:p>
          <a:p>
            <a:pPr lvl="1"/>
            <a:r>
              <a:rPr lang="nl-NL" sz="1500" dirty="0" err="1"/>
              <a:t>drafting</a:t>
            </a:r>
            <a:r>
              <a:rPr lang="nl-NL" sz="1500" dirty="0"/>
              <a:t>, </a:t>
            </a:r>
            <a:r>
              <a:rPr lang="nl-NL" sz="1500" dirty="0" err="1"/>
              <a:t>checking</a:t>
            </a:r>
            <a:r>
              <a:rPr lang="nl-NL" sz="1500" dirty="0"/>
              <a:t>, </a:t>
            </a:r>
            <a:r>
              <a:rPr lang="nl-NL" sz="1500" dirty="0" err="1"/>
              <a:t>sending</a:t>
            </a:r>
            <a:r>
              <a:rPr lang="nl-NL" sz="1500" dirty="0"/>
              <a:t> and </a:t>
            </a:r>
            <a:r>
              <a:rPr lang="nl-NL" sz="1500" dirty="0" err="1"/>
              <a:t>signing</a:t>
            </a:r>
            <a:r>
              <a:rPr lang="nl-NL" sz="1500" dirty="0"/>
              <a:t> agreement </a:t>
            </a:r>
            <a:r>
              <a:rPr lang="nl-NL" sz="1500" dirty="0" err="1"/>
              <a:t>will</a:t>
            </a:r>
            <a:r>
              <a:rPr lang="nl-NL" sz="1500" dirty="0"/>
              <a:t> take time</a:t>
            </a:r>
          </a:p>
          <a:p>
            <a:pPr lvl="1"/>
            <a:r>
              <a:rPr lang="nl-NL" sz="1500" dirty="0" err="1"/>
              <a:t>Not</a:t>
            </a:r>
            <a:r>
              <a:rPr lang="nl-NL" sz="1500" dirty="0"/>
              <a:t> </a:t>
            </a:r>
            <a:r>
              <a:rPr lang="nl-NL" sz="1500" dirty="0" err="1"/>
              <a:t>everyone</a:t>
            </a:r>
            <a:r>
              <a:rPr lang="nl-NL" sz="1500" dirty="0"/>
              <a:t> is secure or privacy-</a:t>
            </a:r>
            <a:r>
              <a:rPr lang="nl-NL" sz="1500" dirty="0" err="1"/>
              <a:t>proof</a:t>
            </a:r>
            <a:r>
              <a:rPr lang="nl-NL" sz="1500" dirty="0"/>
              <a:t> (Google, Meta), </a:t>
            </a:r>
            <a:r>
              <a:rPr lang="nl-NL" sz="1500" dirty="0" err="1"/>
              <a:t>not</a:t>
            </a:r>
            <a:r>
              <a:rPr lang="nl-NL" sz="1500" dirty="0"/>
              <a:t> </a:t>
            </a:r>
            <a:r>
              <a:rPr lang="nl-NL" sz="1500" dirty="0" err="1"/>
              <a:t>everyone</a:t>
            </a:r>
            <a:r>
              <a:rPr lang="nl-NL" sz="1500" dirty="0"/>
              <a:t> wants </a:t>
            </a:r>
            <a:r>
              <a:rPr lang="nl-NL" sz="1500" dirty="0" err="1"/>
              <a:t>to</a:t>
            </a:r>
            <a:r>
              <a:rPr lang="nl-NL" sz="1500" dirty="0"/>
              <a:t> </a:t>
            </a:r>
            <a:r>
              <a:rPr lang="nl-NL" sz="1500" dirty="0" err="1"/>
              <a:t>sign</a:t>
            </a:r>
            <a:endParaRPr lang="nl-NL" sz="1500" dirty="0"/>
          </a:p>
          <a:p>
            <a:r>
              <a:rPr lang="nl-NL" sz="1500" dirty="0" err="1"/>
              <a:t>Outside</a:t>
            </a:r>
            <a:r>
              <a:rPr lang="nl-NL" sz="1500" dirty="0"/>
              <a:t> EU? </a:t>
            </a:r>
          </a:p>
          <a:p>
            <a:pPr lvl="1"/>
            <a:r>
              <a:rPr lang="nl-NL" sz="1500" dirty="0" err="1"/>
              <a:t>Considered</a:t>
            </a:r>
            <a:r>
              <a:rPr lang="nl-NL" sz="1500" dirty="0"/>
              <a:t> equivalent (e.g. Korea, Japan, </a:t>
            </a:r>
            <a:r>
              <a:rPr lang="nl-NL" sz="1500" dirty="0" err="1"/>
              <a:t>Israel</a:t>
            </a:r>
            <a:r>
              <a:rPr lang="nl-NL" sz="1500" dirty="0"/>
              <a:t>, Switzerland)</a:t>
            </a:r>
          </a:p>
          <a:p>
            <a:pPr lvl="1"/>
            <a:r>
              <a:rPr lang="nl-NL" sz="1500" dirty="0" err="1"/>
              <a:t>Considered</a:t>
            </a:r>
            <a:r>
              <a:rPr lang="nl-NL" sz="1500" dirty="0"/>
              <a:t> equivalent </a:t>
            </a:r>
            <a:r>
              <a:rPr lang="nl-NL" sz="1500" dirty="0" err="1"/>
              <a:t>with</a:t>
            </a:r>
            <a:r>
              <a:rPr lang="nl-NL" sz="1500" dirty="0"/>
              <a:t> </a:t>
            </a:r>
            <a:r>
              <a:rPr lang="nl-NL" sz="1500" dirty="0" err="1"/>
              <a:t>restrictions</a:t>
            </a:r>
            <a:r>
              <a:rPr lang="nl-NL" sz="1500" dirty="0"/>
              <a:t> (Canada, US, UK)</a:t>
            </a:r>
          </a:p>
          <a:p>
            <a:pPr lvl="2"/>
            <a:endParaRPr lang="nl-NL" sz="1500" dirty="0"/>
          </a:p>
          <a:p>
            <a:pPr lvl="1"/>
            <a:endParaRPr lang="nl-NL" sz="1500" dirty="0"/>
          </a:p>
          <a:p>
            <a:pPr marL="0" indent="0">
              <a:buNone/>
            </a:pPr>
            <a:endParaRPr lang="nl-NL" sz="1500" dirty="0"/>
          </a:p>
          <a:p>
            <a:pPr marL="0" indent="0">
              <a:buNone/>
            </a:pPr>
            <a:endParaRPr lang="nl-NL" sz="1500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BBD3879-D87A-7135-402D-FAE5B654E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784" y="6473105"/>
            <a:ext cx="274478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9</a:t>
            </a:fld>
            <a:endParaRPr lang="nl-NL"/>
          </a:p>
        </p:txBody>
      </p:sp>
      <p:pic>
        <p:nvPicPr>
          <p:cNvPr id="6" name="Picture 5" descr="Cartoon characters running on a train&#10;&#10;Description automatically generated">
            <a:extLst>
              <a:ext uri="{FF2B5EF4-FFF2-40B4-BE49-F238E27FC236}">
                <a16:creationId xmlns:a16="http://schemas.microsoft.com/office/drawing/2014/main" id="{A6119D6C-76E5-581A-E28D-6297E5C591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8"/>
          <a:stretch/>
        </p:blipFill>
        <p:spPr>
          <a:xfrm>
            <a:off x="6194423" y="1252836"/>
            <a:ext cx="5599261" cy="4795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05409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D7DB11D39BF488FFBDCB80AC5C5FF" ma:contentTypeVersion="14" ma:contentTypeDescription="Create a new document." ma:contentTypeScope="" ma:versionID="9f3541b2dd2e93f6b394d3594ae5001f">
  <xsd:schema xmlns:xsd="http://www.w3.org/2001/XMLSchema" xmlns:xs="http://www.w3.org/2001/XMLSchema" xmlns:p="http://schemas.microsoft.com/office/2006/metadata/properties" xmlns:ns2="d02c22a2-1cd4-4c86-ac0c-cb68d4dcc251" xmlns:ns3="e38f94d6-ef51-4403-b676-5f31f625fbe3" targetNamespace="http://schemas.microsoft.com/office/2006/metadata/properties" ma:root="true" ma:fieldsID="e3f5a507a5b3ad56bffec61fe5f678a0" ns2:_="" ns3:_="">
    <xsd:import namespace="d02c22a2-1cd4-4c86-ac0c-cb68d4dcc251"/>
    <xsd:import namespace="e38f94d6-ef51-4403-b676-5f31f625fb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OCR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c22a2-1cd4-4c86-ac0c-cb68d4dcc2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8f94d6-ef51-4403-b676-5f31f625fbe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e6c1388-19f7-4824-93fe-a96473ad4db5}" ma:internalName="TaxCatchAll" ma:showField="CatchAllData" ma:web="e38f94d6-ef51-4403-b676-5f31f625fb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02c22a2-1cd4-4c86-ac0c-cb68d4dcc251">
      <Terms xmlns="http://schemas.microsoft.com/office/infopath/2007/PartnerControls"/>
    </lcf76f155ced4ddcb4097134ff3c332f>
    <TaxCatchAll xmlns="e38f94d6-ef51-4403-b676-5f31f625fbe3" xsi:nil="true"/>
    <SharedWithUsers xmlns="e38f94d6-ef51-4403-b676-5f31f625fbe3">
      <UserInfo>
        <DisplayName>Mink, J.A.B. (Jaap-Willem)</DisplayName>
        <AccountId>847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807A2D-654C-4F7B-8B98-40F7440C9426}"/>
</file>

<file path=customXml/itemProps2.xml><?xml version="1.0" encoding="utf-8"?>
<ds:datastoreItem xmlns:ds="http://schemas.openxmlformats.org/officeDocument/2006/customXml" ds:itemID="{D40E4293-2462-4587-B48B-4F0CA3D6054B}">
  <ds:schemaRefs>
    <ds:schemaRef ds:uri="4b8771d3-9a81-4f4b-a360-0b6fb352f722"/>
    <ds:schemaRef ds:uri="c876f6a6-bf7e-4896-9776-3582dbbdc41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a4c828fd-558a-4dac-a555-79894a285cb6"/>
    <ds:schemaRef ds:uri="http://schemas.microsoft.com/sharepoint/v3"/>
    <ds:schemaRef ds:uri="1c068940-9a93-49c9-9d3f-b74a38e23a69"/>
    <ds:schemaRef ds:uri="0c7af4b3-9b55-4f93-a501-8b05f24d62b6"/>
  </ds:schemaRefs>
</ds:datastoreItem>
</file>

<file path=customXml/itemProps3.xml><?xml version="1.0" encoding="utf-8"?>
<ds:datastoreItem xmlns:ds="http://schemas.openxmlformats.org/officeDocument/2006/customXml" ds:itemID="{B2FAB31E-8639-4E66-82E8-2E70D8C73D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888</Words>
  <Application>Microsoft Office PowerPoint</Application>
  <PresentationFormat>Custom</PresentationFormat>
  <Paragraphs>193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Lucida Calligraphy</vt:lpstr>
      <vt:lpstr>Wingdings</vt:lpstr>
      <vt:lpstr>Georgia</vt:lpstr>
      <vt:lpstr>Georgia</vt:lpstr>
      <vt:lpstr>Minion</vt:lpstr>
      <vt:lpstr>Arial</vt:lpstr>
      <vt:lpstr>Calibri</vt:lpstr>
      <vt:lpstr>Corporate template-set Universiteit Leiden</vt:lpstr>
      <vt:lpstr>Introduction to Privacy</vt:lpstr>
      <vt:lpstr>Overview</vt:lpstr>
      <vt:lpstr>What is privacy?</vt:lpstr>
      <vt:lpstr>But why should I care?</vt:lpstr>
      <vt:lpstr>The GDPR – General Data Protection Regulation</vt:lpstr>
      <vt:lpstr>Personal data</vt:lpstr>
      <vt:lpstr>Personal data II</vt:lpstr>
      <vt:lpstr>Personal data III: Special Category Data</vt:lpstr>
      <vt:lpstr>Sharing, storing, transferring</vt:lpstr>
      <vt:lpstr>Data breaches</vt:lpstr>
      <vt:lpstr>Usual procedure</vt:lpstr>
      <vt:lpstr>Anonymising and pseudonymising:</vt:lpstr>
      <vt:lpstr>Personal data: Common pitfalls</vt:lpstr>
      <vt:lpstr>Sharing and storing: Common issues</vt:lpstr>
      <vt:lpstr>Complexity is unavoidable:</vt:lpstr>
      <vt:lpstr>Summary</vt:lpstr>
      <vt:lpstr> Questions?     Email: privacy@fsw.leidenuniv.nl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Privacy&amp;Onderzoek_workshop FSW_NTSWW.pptx</dc:title>
  <dc:creator>Boxel, P.L.B. van</dc:creator>
  <cp:lastModifiedBy>Arnhem, M.A. van (Max)</cp:lastModifiedBy>
  <cp:revision>157</cp:revision>
  <cp:lastPrinted>2018-10-01T12:04:25Z</cp:lastPrinted>
  <dcterms:created xsi:type="dcterms:W3CDTF">2015-03-10T08:05:39Z</dcterms:created>
  <dcterms:modified xsi:type="dcterms:W3CDTF">2024-04-19T08:44:48Z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0x0101005EDD7DB11D39BF488FFBDCB80AC5C5FF</vt:lpwstr>
  </property>
  <property fmtid="{D5CDD505-2E9C-101B-9397-08002B2CF9AE}" pid="3" name="MediaServiceImageTags">
    <vt:lpwstr/>
  </property>
</Properties>
</file>