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99" r:id="rId5"/>
    <p:sldId id="327" r:id="rId6"/>
    <p:sldId id="342" r:id="rId7"/>
    <p:sldId id="346" r:id="rId8"/>
    <p:sldId id="353" r:id="rId9"/>
    <p:sldId id="354" r:id="rId10"/>
    <p:sldId id="355" r:id="rId11"/>
    <p:sldId id="351" r:id="rId12"/>
    <p:sldId id="352" r:id="rId13"/>
    <p:sldId id="356" r:id="rId14"/>
    <p:sldId id="357" r:id="rId15"/>
    <p:sldId id="333" r:id="rId16"/>
    <p:sldId id="349" r:id="rId17"/>
    <p:sldId id="350" r:id="rId18"/>
  </p:sldIdLst>
  <p:sldSz cx="12198350" cy="6858000"/>
  <p:notesSz cx="9872663" cy="6742113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Georgia" panose="02040502050405020303" pitchFamily="18" charset="0"/>
      <p:regular r:id="rId25"/>
      <p:bold r:id="rId26"/>
      <p:italic r:id="rId27"/>
      <p:boldItalic r:id="rId28"/>
    </p:embeddedFont>
    <p:embeddedFont>
      <p:font typeface="Minion" panose="02000503070000020003" pitchFamily="2" charset="0"/>
      <p:regular r:id="rId29"/>
      <p:bold r:id="rId30"/>
      <p:italic r:id="rId31"/>
      <p:boldItalic r:id="rId32"/>
    </p:embeddedFont>
    <p:embeddedFont>
      <p:font typeface="Verdana" panose="020B0604030504040204" pitchFamily="34" charset="0"/>
      <p:regular r:id="rId33"/>
      <p:bold r:id="rId34"/>
      <p:italic r:id="rId35"/>
      <p:boldItalic r:id="rId36"/>
    </p:embeddedFont>
  </p:embeddedFontLst>
  <p:custDataLst>
    <p:tags r:id="rId37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ivacy-proof onderwijs" id="{FFD3E7E0-12DB-AD45-AD67-251EA38BE873}">
          <p14:sldIdLst>
            <p14:sldId id="299"/>
            <p14:sldId id="327"/>
            <p14:sldId id="342"/>
            <p14:sldId id="346"/>
            <p14:sldId id="353"/>
            <p14:sldId id="354"/>
            <p14:sldId id="355"/>
            <p14:sldId id="351"/>
            <p14:sldId id="352"/>
            <p14:sldId id="356"/>
            <p14:sldId id="357"/>
            <p14:sldId id="333"/>
            <p14:sldId id="349"/>
            <p14:sldId id="35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2124" userDrawn="1">
          <p15:clr>
            <a:srgbClr val="A4A3A4"/>
          </p15:clr>
        </p15:guide>
        <p15:guide id="4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E58"/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  <p:guide orient="horz" pos="2124"/>
        <p:guide pos="311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9" Type="http://schemas.openxmlformats.org/officeDocument/2006/relationships/viewProps" Target="viewProps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4" y="2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68446-54CF-4267-A5BD-FA01909E96A2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03839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4" y="6403839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45F5-224F-42F7-8104-3FF77BEE4C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830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592224" y="2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689225" y="506413"/>
            <a:ext cx="449421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87267" y="3202504"/>
            <a:ext cx="7898130" cy="30339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403839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592224" y="6403839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740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"/>
            <a:ext cx="12198349" cy="4521941"/>
          </a:xfrm>
          <a:solidFill>
            <a:srgbClr val="8592BC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 presentation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490663" y="3934610"/>
            <a:ext cx="6918325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Subtitle presentation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928F9493-D671-4F27-99EF-9D103FC79999}" type="datetime1">
              <a:rPr lang="nl-NL" noProof="0" smtClean="0"/>
              <a:t>11-4-2023</a:t>
            </a:fld>
            <a:endParaRPr lang="en-GB" noProof="0"/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 graph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95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 video</a:t>
            </a:r>
          </a:p>
        </p:txBody>
      </p:sp>
      <p:sp>
        <p:nvSpPr>
          <p:cNvPr id="1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170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 closure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301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108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noProof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>
            <a:lvl8pPr>
              <a:defRPr sz="1600"/>
            </a:lvl8pPr>
          </a:lstStyle>
          <a:p>
            <a:pPr lvl="0"/>
            <a:r>
              <a:rPr lang="nl-NL" noProof="0" err="1"/>
              <a:t>Bullet</a:t>
            </a:r>
            <a:endParaRPr lang="nl-NL" noProof="0"/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Kopje donker blauw</a:t>
            </a:r>
          </a:p>
          <a:p>
            <a:pPr lvl="4"/>
            <a:r>
              <a:rPr lang="nl-NL" noProof="0"/>
              <a:t>Kopje licht blauw</a:t>
            </a:r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sz="1349" noProof="0"/>
              <a:t>Leestekst</a:t>
            </a:r>
          </a:p>
          <a:p>
            <a:pPr lvl="8"/>
            <a:r>
              <a:rPr lang="nl-NL" noProof="0"/>
              <a:t>Kopje donker blauw</a:t>
            </a:r>
          </a:p>
        </p:txBody>
      </p:sp>
    </p:spTree>
    <p:extLst>
      <p:ext uri="{BB962C8B-B14F-4D97-AF65-F5344CB8AC3E}">
        <p14:creationId xmlns:p14="http://schemas.microsoft.com/office/powerpoint/2010/main" val="419396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6846640" cy="4795836"/>
          </a:xfrm>
          <a:noFill/>
        </p:spPr>
        <p:txBody>
          <a:bodyPr vert="horz" wrap="none" lIns="0" tIns="0" rIns="0" bIns="0"/>
          <a:lstStyle>
            <a:lvl1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400">
                <a:solidFill>
                  <a:schemeClr val="bg2"/>
                </a:solidFill>
              </a:defRPr>
            </a:lvl1pPr>
            <a:lvl2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400">
                <a:solidFill>
                  <a:schemeClr val="bg2"/>
                </a:solidFill>
              </a:defRPr>
            </a:lvl6pPr>
            <a:lvl7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/>
              <a:t>Numbering</a:t>
            </a:r>
          </a:p>
          <a:p>
            <a:pPr lvl="1"/>
            <a:r>
              <a:rPr lang="en-GB" noProof="0"/>
              <a:t>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yellow</a:t>
            </a:r>
          </a:p>
          <a:p>
            <a:pPr lvl="5"/>
            <a:r>
              <a:rPr lang="en-GB" noProof="0"/>
              <a:t>Numbering</a:t>
            </a:r>
          </a:p>
          <a:p>
            <a:pPr lvl="6"/>
            <a:r>
              <a:rPr lang="en-GB" noProof="0"/>
              <a:t>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53634" y="1252538"/>
            <a:ext cx="4339905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7926761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5" y="1252538"/>
            <a:ext cx="325978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5" y="1252538"/>
            <a:ext cx="5592763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3534273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41267" y="1252538"/>
            <a:ext cx="7652271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31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3" y="1252538"/>
            <a:ext cx="1138887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218777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6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614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6200776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9098614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17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341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179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98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 noProof="0"/>
              <a:t>Title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2" y="6543376"/>
            <a:ext cx="3588750" cy="270000"/>
          </a:xfrm>
          <a:prstGeom prst="rect">
            <a:avLst/>
          </a:prstGeom>
        </p:spPr>
      </p:pic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65" r:id="rId4"/>
    <p:sldLayoutId id="2147483661" r:id="rId5"/>
    <p:sldLayoutId id="2147483664" r:id="rId6"/>
    <p:sldLayoutId id="2147483666" r:id="rId7"/>
    <p:sldLayoutId id="2147483662" r:id="rId8"/>
    <p:sldLayoutId id="2147483663" r:id="rId9"/>
    <p:sldLayoutId id="2147483667" r:id="rId10"/>
    <p:sldLayoutId id="2147483668" r:id="rId11"/>
    <p:sldLayoutId id="2147483670" r:id="rId12"/>
    <p:sldLayoutId id="2147483671" r:id="rId13"/>
    <p:sldLayoutId id="2147483672" r:id="rId1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1482529-FFC2-4077-B018-69D99927B4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877422A-AECA-48AE-9583-49B01426B36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420C02F-1057-4100-87EF-709EF683A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Practical application of the GDPR in a research setting</a:t>
            </a:r>
            <a:endParaRPr lang="en-US" sz="200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D67994D-10E4-46A3-9B68-ADA540B3288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90663" y="3934610"/>
            <a:ext cx="7416824" cy="393700"/>
          </a:xfrm>
        </p:spPr>
        <p:txBody>
          <a:bodyPr>
            <a:normAutofit/>
          </a:bodyPr>
          <a:lstStyle/>
          <a:p>
            <a:r>
              <a:rPr lang="nl-NL" dirty="0"/>
              <a:t>**-04-2023		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1BC96E-8BC7-423B-B594-E01C6F072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2848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Data Sharing Agreements and Transfers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</a:pPr>
            <a:endParaRPr lang="en-US" sz="3200" dirty="0">
              <a:ea typeface="+mn-lt"/>
              <a:cs typeface="+mn-lt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ea typeface="+mn-lt"/>
              <a:cs typeface="+mn-lt"/>
            </a:endParaRP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E3D9E0A-1716-410D-B90F-6736EC54D482}"/>
              </a:ext>
            </a:extLst>
          </p:cNvPr>
          <p:cNvSpPr txBox="1">
            <a:spLocks/>
          </p:cNvSpPr>
          <p:nvPr/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fld id="{B6F15528-21DE-4FAA-801E-634DDDAF4B2B}" type="slidenum">
              <a:rPr lang="tr-TR" smtClean="0">
                <a:solidFill>
                  <a:schemeClr val="bg1">
                    <a:lumMod val="95000"/>
                  </a:schemeClr>
                </a:solidFill>
              </a:rPr>
              <a:pPr algn="r">
                <a:spcAft>
                  <a:spcPts val="600"/>
                </a:spcAft>
              </a:pPr>
              <a:t>10</a:t>
            </a:fld>
            <a:endParaRPr lang="tr-T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CEA2EE-9830-AF8A-EFF7-C618DEEB9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2" y="1004548"/>
            <a:ext cx="9870228" cy="504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33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The Privacy Office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</a:pPr>
            <a:endParaRPr lang="en-US" sz="3200" dirty="0">
              <a:ea typeface="+mn-lt"/>
              <a:cs typeface="+mn-lt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ea typeface="+mn-lt"/>
              <a:cs typeface="+mn-lt"/>
            </a:endParaRP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E3D9E0A-1716-410D-B90F-6736EC54D482}"/>
              </a:ext>
            </a:extLst>
          </p:cNvPr>
          <p:cNvSpPr txBox="1">
            <a:spLocks/>
          </p:cNvSpPr>
          <p:nvPr/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fld id="{B6F15528-21DE-4FAA-801E-634DDDAF4B2B}" type="slidenum">
              <a:rPr lang="tr-TR" smtClean="0">
                <a:solidFill>
                  <a:schemeClr val="bg1">
                    <a:lumMod val="95000"/>
                  </a:schemeClr>
                </a:solidFill>
              </a:rPr>
              <a:pPr algn="r">
                <a:spcAft>
                  <a:spcPts val="600"/>
                </a:spcAft>
              </a:pPr>
              <a:t>11</a:t>
            </a:fld>
            <a:endParaRPr lang="tr-T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B345FD-48A9-8269-28F6-68CDFC7B1B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48"/>
          <a:stretch/>
        </p:blipFill>
        <p:spPr>
          <a:xfrm>
            <a:off x="2432888" y="1050673"/>
            <a:ext cx="7332569" cy="520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9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z="1400" smtClean="0"/>
              <a:pPr/>
              <a:t>12</a:t>
            </a:fld>
            <a:endParaRPr lang="nl-NL" sz="1400" dirty="0"/>
          </a:p>
        </p:txBody>
      </p:sp>
      <p:sp>
        <p:nvSpPr>
          <p:cNvPr id="8" name="Tijdelijke aanduiding voor verticale tekst 2">
            <a:extLst>
              <a:ext uri="{FF2B5EF4-FFF2-40B4-BE49-F238E27FC236}">
                <a16:creationId xmlns:a16="http://schemas.microsoft.com/office/drawing/2014/main" id="{3A079746-8A6C-4399-BED8-48C043F7892B}"/>
              </a:ext>
            </a:extLst>
          </p:cNvPr>
          <p:cNvSpPr txBox="1">
            <a:spLocks/>
          </p:cNvSpPr>
          <p:nvPr/>
        </p:nvSpPr>
        <p:spPr>
          <a:xfrm>
            <a:off x="404663" y="1256990"/>
            <a:ext cx="11389023" cy="479583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The GDPR’s fundamentals on display:</a:t>
            </a:r>
          </a:p>
          <a:p>
            <a:endParaRPr lang="en-US" sz="2800" dirty="0"/>
          </a:p>
          <a:p>
            <a:r>
              <a:rPr lang="en-US" sz="2800" b="1" dirty="0"/>
              <a:t>Data</a:t>
            </a:r>
            <a:r>
              <a:rPr lang="en-US" sz="2800" dirty="0"/>
              <a:t> as a </a:t>
            </a:r>
            <a:r>
              <a:rPr lang="en-US" sz="2800" b="1" dirty="0"/>
              <a:t>fundamental (property) right</a:t>
            </a:r>
            <a:r>
              <a:rPr lang="en-US" sz="2800" dirty="0"/>
              <a:t>: consideration (1).</a:t>
            </a:r>
          </a:p>
          <a:p>
            <a:r>
              <a:rPr lang="en-US" sz="2800" b="1" dirty="0"/>
              <a:t>Processing rights</a:t>
            </a:r>
            <a:r>
              <a:rPr lang="en-US" sz="2800" dirty="0"/>
              <a:t>: art. 5, 6 and 9.</a:t>
            </a:r>
          </a:p>
          <a:p>
            <a:r>
              <a:rPr lang="en-US" sz="2800" b="1" dirty="0"/>
              <a:t>Consent</a:t>
            </a:r>
            <a:r>
              <a:rPr lang="en-US" sz="2800" dirty="0"/>
              <a:t>: art. 7.</a:t>
            </a:r>
          </a:p>
          <a:p>
            <a:r>
              <a:rPr lang="en-US" sz="2800" b="1" dirty="0"/>
              <a:t>Integrity</a:t>
            </a:r>
            <a:r>
              <a:rPr lang="en-US" sz="2800" dirty="0"/>
              <a:t>: art. 5(1)(d).</a:t>
            </a:r>
          </a:p>
          <a:p>
            <a:r>
              <a:rPr lang="en-US" sz="2800" b="1" dirty="0"/>
              <a:t>Confidentiality</a:t>
            </a:r>
            <a:r>
              <a:rPr lang="en-US" sz="2800" dirty="0"/>
              <a:t>: art. 5(1)(f).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400" dirty="0"/>
          </a:p>
          <a:p>
            <a:endParaRPr lang="nl-NL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789212-C8E3-4FC9-8DC3-75542C585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/>
          <a:lstStyle/>
          <a:p>
            <a:r>
              <a:rPr lang="en-US" dirty="0"/>
              <a:t>6. How does the GDPR affect me?</a:t>
            </a:r>
          </a:p>
        </p:txBody>
      </p:sp>
    </p:spTree>
    <p:extLst>
      <p:ext uri="{BB962C8B-B14F-4D97-AF65-F5344CB8AC3E}">
        <p14:creationId xmlns:p14="http://schemas.microsoft.com/office/powerpoint/2010/main" val="399438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z="1400" smtClean="0"/>
              <a:pPr/>
              <a:t>13</a:t>
            </a:fld>
            <a:endParaRPr lang="nl-NL" sz="1400" dirty="0"/>
          </a:p>
        </p:txBody>
      </p:sp>
      <p:sp>
        <p:nvSpPr>
          <p:cNvPr id="8" name="Tijdelijke aanduiding voor verticale tekst 2">
            <a:extLst>
              <a:ext uri="{FF2B5EF4-FFF2-40B4-BE49-F238E27FC236}">
                <a16:creationId xmlns:a16="http://schemas.microsoft.com/office/drawing/2014/main" id="{3A079746-8A6C-4399-BED8-48C043F7892B}"/>
              </a:ext>
            </a:extLst>
          </p:cNvPr>
          <p:cNvSpPr txBox="1">
            <a:spLocks/>
          </p:cNvSpPr>
          <p:nvPr/>
        </p:nvSpPr>
        <p:spPr>
          <a:xfrm>
            <a:off x="404663" y="1256990"/>
            <a:ext cx="11389023" cy="479583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A few example cases. What problems could you see arising?</a:t>
            </a:r>
          </a:p>
          <a:p>
            <a:pPr lvl="1"/>
            <a:endParaRPr lang="en-US" sz="2600" dirty="0"/>
          </a:p>
          <a:p>
            <a:pPr lvl="1"/>
            <a:r>
              <a:rPr lang="en-US" sz="2600" dirty="0"/>
              <a:t>Study in China, where Chinese participants are studied.</a:t>
            </a:r>
          </a:p>
          <a:p>
            <a:pPr lvl="1"/>
            <a:r>
              <a:rPr lang="en-US" sz="2600" dirty="0"/>
              <a:t>Study in which extent and moment of anonymization is unclearly conveyed.</a:t>
            </a:r>
          </a:p>
          <a:p>
            <a:pPr lvl="1"/>
            <a:r>
              <a:rPr lang="en-US" sz="2600" dirty="0"/>
              <a:t>Researcher wants to use data from their own previous study.</a:t>
            </a:r>
          </a:p>
          <a:p>
            <a:pPr lvl="1"/>
            <a:r>
              <a:rPr lang="en-US" sz="2600" dirty="0"/>
              <a:t>Researcher wants to use Amazon-recruited survey-takers.</a:t>
            </a:r>
          </a:p>
          <a:p>
            <a:pPr lvl="1"/>
            <a:r>
              <a:rPr lang="en-US" sz="2600" dirty="0"/>
              <a:t>Researcher wants to share data with other university or organization.</a:t>
            </a:r>
          </a:p>
          <a:p>
            <a:pPr lvl="1"/>
            <a:r>
              <a:rPr lang="en-US" sz="2600" dirty="0"/>
              <a:t>Researcher wants to use US-based service.</a:t>
            </a:r>
          </a:p>
          <a:p>
            <a:pPr lvl="1"/>
            <a:endParaRPr lang="en-US" sz="2600" dirty="0"/>
          </a:p>
          <a:p>
            <a:pPr lvl="1"/>
            <a:endParaRPr lang="en-US" sz="26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400" dirty="0"/>
          </a:p>
          <a:p>
            <a:endParaRPr lang="nl-NL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789212-C8E3-4FC9-8DC3-75542C585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/>
          <a:lstStyle/>
          <a:p>
            <a:r>
              <a:rPr lang="en-US" dirty="0"/>
              <a:t>6. Examples</a:t>
            </a:r>
          </a:p>
        </p:txBody>
      </p:sp>
    </p:spTree>
    <p:extLst>
      <p:ext uri="{BB962C8B-B14F-4D97-AF65-F5344CB8AC3E}">
        <p14:creationId xmlns:p14="http://schemas.microsoft.com/office/powerpoint/2010/main" val="3234620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C789212-C8E3-4FC9-8DC3-75542C585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 In summary</a:t>
            </a:r>
          </a:p>
        </p:txBody>
      </p:sp>
      <p:sp>
        <p:nvSpPr>
          <p:cNvPr id="2" name="Vertical Text Placeholder 1">
            <a:extLst>
              <a:ext uri="{FF2B5EF4-FFF2-40B4-BE49-F238E27FC236}">
                <a16:creationId xmlns:a16="http://schemas.microsoft.com/office/drawing/2014/main" id="{0B5681D2-0E51-4843-A276-5A211FF235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200" dirty="0"/>
              <a:t>Privacy</a:t>
            </a:r>
          </a:p>
          <a:p>
            <a:pPr lvl="1"/>
            <a:r>
              <a:rPr lang="en-US" sz="2200" dirty="0"/>
              <a:t>Identification, anonymization and pseudonymization</a:t>
            </a:r>
          </a:p>
          <a:p>
            <a:pPr lvl="1"/>
            <a:r>
              <a:rPr lang="en-US" sz="2200" dirty="0"/>
              <a:t>Data privacy – impact and risk</a:t>
            </a:r>
          </a:p>
          <a:p>
            <a:pPr lvl="1"/>
            <a:r>
              <a:rPr lang="en-US" sz="2200" dirty="0"/>
              <a:t>Data transfers</a:t>
            </a:r>
          </a:p>
          <a:p>
            <a:pPr lvl="1"/>
            <a:r>
              <a:rPr lang="en-US" sz="2200" dirty="0"/>
              <a:t>Who </a:t>
            </a:r>
            <a:r>
              <a:rPr lang="en-US" sz="2200"/>
              <a:t>are we and how can we hel</a:t>
            </a:r>
            <a:r>
              <a:rPr lang="en-US" sz="2200" dirty="0"/>
              <a:t>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z="1400" smtClean="0"/>
              <a:pPr/>
              <a:t>14</a:t>
            </a:fld>
            <a:endParaRPr lang="nl-NL" sz="1400" dirty="0"/>
          </a:p>
        </p:txBody>
      </p:sp>
      <p:sp>
        <p:nvSpPr>
          <p:cNvPr id="8" name="Tijdelijke aanduiding voor verticale tekst 2">
            <a:extLst>
              <a:ext uri="{FF2B5EF4-FFF2-40B4-BE49-F238E27FC236}">
                <a16:creationId xmlns:a16="http://schemas.microsoft.com/office/drawing/2014/main" id="{3A079746-8A6C-4399-BED8-48C043F7892B}"/>
              </a:ext>
            </a:extLst>
          </p:cNvPr>
          <p:cNvSpPr txBox="1">
            <a:spLocks/>
          </p:cNvSpPr>
          <p:nvPr/>
        </p:nvSpPr>
        <p:spPr>
          <a:xfrm>
            <a:off x="404663" y="1256990"/>
            <a:ext cx="11389023" cy="479583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600" dirty="0"/>
          </a:p>
          <a:p>
            <a:pPr lvl="1"/>
            <a:endParaRPr lang="en-US" sz="26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202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9E751-7207-495C-860A-DF0204D95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Overview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40E6D3-2AF9-4155-95BA-72C65C0A1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What are privacy and the GDPR?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The Data Protection Impact Assessment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Identification: anonymization and pseudonymization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The Mosaic Effect, or: identification via inference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Data Sharing Agreements and Data Transfer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How does the </a:t>
            </a:r>
            <a:r>
              <a:rPr lang="en-US" sz="2400"/>
              <a:t>GDPR affect me again?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The Privacy Office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A939D32-94E4-4B7D-B9A9-86403D8A9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2</a:t>
            </a:fld>
            <a:endParaRPr lang="tr-T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3905829-821A-44F6-9144-B555D21DBBD5}"/>
              </a:ext>
            </a:extLst>
          </p:cNvPr>
          <p:cNvSpPr txBox="1">
            <a:spLocks/>
          </p:cNvSpPr>
          <p:nvPr/>
        </p:nvSpPr>
        <p:spPr>
          <a:xfrm>
            <a:off x="7611343" y="6425952"/>
            <a:ext cx="4587007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Questions? privacy@fsw.leidenuniv.nl</a:t>
            </a:r>
          </a:p>
        </p:txBody>
      </p:sp>
    </p:spTree>
    <p:extLst>
      <p:ext uri="{BB962C8B-B14F-4D97-AF65-F5344CB8AC3E}">
        <p14:creationId xmlns:p14="http://schemas.microsoft.com/office/powerpoint/2010/main" val="1182971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1FDF3C2D-F2C0-4804-939A-D8AC1F00C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1. What is privacy?</a:t>
            </a:r>
            <a:endParaRPr lang="en-US" sz="3200" b="0" dirty="0"/>
          </a:p>
        </p:txBody>
      </p:sp>
      <p:sp>
        <p:nvSpPr>
          <p:cNvPr id="12" name="Vertical Text Placeholder 11">
            <a:extLst>
              <a:ext uri="{FF2B5EF4-FFF2-40B4-BE49-F238E27FC236}">
                <a16:creationId xmlns:a16="http://schemas.microsoft.com/office/drawing/2014/main" id="{18043855-989B-4BD4-B3E6-52878C098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US" sz="4000" dirty="0"/>
              <a:t>Privacy</a:t>
            </a:r>
            <a:r>
              <a:rPr lang="en-US" sz="4000" b="1" dirty="0"/>
              <a:t> </a:t>
            </a:r>
            <a:r>
              <a:rPr lang="en-US" sz="4000" dirty="0"/>
              <a:t>is the right </a:t>
            </a:r>
            <a:r>
              <a:rPr lang="en-US" sz="4000" u="sng" dirty="0"/>
              <a:t>to one’s own mind</a:t>
            </a:r>
            <a:r>
              <a:rPr lang="en-US" sz="4000" dirty="0"/>
              <a:t>. </a:t>
            </a:r>
          </a:p>
          <a:p>
            <a:pPr>
              <a:spcBef>
                <a:spcPts val="2400"/>
              </a:spcBef>
            </a:pPr>
            <a:r>
              <a:rPr lang="en-US" sz="4000" dirty="0"/>
              <a:t>The right to be </a:t>
            </a:r>
            <a:r>
              <a:rPr lang="en-US" sz="4000" u="sng" dirty="0"/>
              <a:t>left alone</a:t>
            </a:r>
            <a:r>
              <a:rPr lang="en-US" sz="4000" dirty="0"/>
              <a:t>.</a:t>
            </a:r>
          </a:p>
          <a:p>
            <a:pPr>
              <a:spcBef>
                <a:spcPts val="2400"/>
              </a:spcBef>
            </a:pPr>
            <a:r>
              <a:rPr lang="en-US" sz="4000" dirty="0"/>
              <a:t>The </a:t>
            </a:r>
            <a:r>
              <a:rPr lang="en-US" sz="4000" u="sng" dirty="0"/>
              <a:t>flow of information</a:t>
            </a:r>
            <a:r>
              <a:rPr lang="en-US" sz="4000" dirty="0"/>
              <a:t> from and about you.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ABD1E6-0EDA-439A-844A-75E6AFCCF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tr-TR" smtClean="0"/>
              <a:pPr>
                <a:spcAft>
                  <a:spcPts val="600"/>
                </a:spcAft>
              </a:pPr>
              <a:t>3</a:t>
            </a:fld>
            <a:endParaRPr lang="tr-T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C471048-4B9C-42F5-A40D-68FFC1AA15F2}"/>
              </a:ext>
            </a:extLst>
          </p:cNvPr>
          <p:cNvSpPr/>
          <p:nvPr/>
        </p:nvSpPr>
        <p:spPr>
          <a:xfrm>
            <a:off x="539266" y="4954720"/>
            <a:ext cx="1937927" cy="431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894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What is the GDPR?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200" dirty="0">
                <a:ea typeface="+mn-lt"/>
                <a:cs typeface="+mn-lt"/>
              </a:rPr>
              <a:t>A law at the European level.</a:t>
            </a:r>
          </a:p>
          <a:p>
            <a:pPr>
              <a:spcAft>
                <a:spcPts val="1200"/>
              </a:spcAft>
            </a:pPr>
            <a:r>
              <a:rPr lang="en-US" sz="3200" dirty="0"/>
              <a:t>Key phrases: identification, processing, fairness.</a:t>
            </a:r>
          </a:p>
          <a:p>
            <a:pPr>
              <a:spcAft>
                <a:spcPts val="1200"/>
              </a:spcAft>
            </a:pPr>
            <a:endParaRPr lang="en-US" sz="2400" dirty="0">
              <a:ea typeface="+mn-lt"/>
              <a:cs typeface="+mn-lt"/>
            </a:endParaRP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AD4774F-0DFD-47F1-B455-EC6721E48D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748810"/>
              </p:ext>
            </p:extLst>
          </p:nvPr>
        </p:nvGraphicFramePr>
        <p:xfrm>
          <a:off x="1446421" y="2864902"/>
          <a:ext cx="9305504" cy="274026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26249">
                  <a:extLst>
                    <a:ext uri="{9D8B030D-6E8A-4147-A177-3AD203B41FA5}">
                      <a16:colId xmlns:a16="http://schemas.microsoft.com/office/drawing/2014/main" val="2515581850"/>
                    </a:ext>
                  </a:extLst>
                </a:gridCol>
                <a:gridCol w="7979255">
                  <a:extLst>
                    <a:ext uri="{9D8B030D-6E8A-4147-A177-3AD203B41FA5}">
                      <a16:colId xmlns:a16="http://schemas.microsoft.com/office/drawing/2014/main" val="3616524729"/>
                    </a:ext>
                  </a:extLst>
                </a:gridCol>
              </a:tblGrid>
              <a:tr h="454262"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Topic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474313"/>
                  </a:ext>
                </a:extLst>
              </a:tr>
              <a:tr h="454262"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When and where does the GDPR apply?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81907"/>
                  </a:ext>
                </a:extLst>
              </a:tr>
              <a:tr h="454262"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When may I process data, and how do I do so legally?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760732"/>
                  </a:ext>
                </a:extLst>
              </a:tr>
              <a:tr h="454262">
                <a:tc>
                  <a:txBody>
                    <a:bodyPr/>
                    <a:lstStyle/>
                    <a:p>
                      <a:r>
                        <a:rPr lang="en-US" sz="2400" dirty="0"/>
                        <a:t>3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What rights do data subjects have?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674722"/>
                  </a:ext>
                </a:extLst>
              </a:tr>
              <a:tr h="454262"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Who are the processing parties and what are their responsibilities?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964683"/>
                  </a:ext>
                </a:extLst>
              </a:tr>
              <a:tr h="454262"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When may I share data outside of the EU?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294582"/>
                  </a:ext>
                </a:extLst>
              </a:tr>
            </a:tbl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E3D9E0A-1716-410D-B90F-6736EC54D482}"/>
              </a:ext>
            </a:extLst>
          </p:cNvPr>
          <p:cNvSpPr txBox="1">
            <a:spLocks/>
          </p:cNvSpPr>
          <p:nvPr/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fld id="{B6F15528-21DE-4FAA-801E-634DDDAF4B2B}" type="slidenum">
              <a:rPr lang="tr-TR" smtClean="0">
                <a:solidFill>
                  <a:schemeClr val="bg1">
                    <a:lumMod val="95000"/>
                  </a:schemeClr>
                </a:solidFill>
              </a:rPr>
              <a:pPr algn="r">
                <a:spcAft>
                  <a:spcPts val="600"/>
                </a:spcAft>
              </a:pPr>
              <a:t>4</a:t>
            </a:fld>
            <a:endParaRPr lang="tr-TR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8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Identification and anonymization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</a:pPr>
            <a:endParaRPr lang="en-US" sz="3200" dirty="0">
              <a:ea typeface="+mn-lt"/>
              <a:cs typeface="+mn-lt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ea typeface="+mn-lt"/>
              <a:cs typeface="+mn-lt"/>
            </a:endParaRP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E3D9E0A-1716-410D-B90F-6736EC54D482}"/>
              </a:ext>
            </a:extLst>
          </p:cNvPr>
          <p:cNvSpPr txBox="1">
            <a:spLocks/>
          </p:cNvSpPr>
          <p:nvPr/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fld id="{B6F15528-21DE-4FAA-801E-634DDDAF4B2B}" type="slidenum">
              <a:rPr lang="tr-TR" smtClean="0">
                <a:solidFill>
                  <a:schemeClr val="bg1">
                    <a:lumMod val="95000"/>
                  </a:schemeClr>
                </a:solidFill>
              </a:rPr>
              <a:pPr algn="r">
                <a:spcAft>
                  <a:spcPts val="600"/>
                </a:spcAft>
              </a:pPr>
              <a:t>5</a:t>
            </a:fld>
            <a:endParaRPr lang="tr-T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F7681-F8DD-B206-60F4-FC209150D6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7"/>
          <a:stretch/>
        </p:blipFill>
        <p:spPr>
          <a:xfrm>
            <a:off x="1074527" y="3326406"/>
            <a:ext cx="8529057" cy="27222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8AEFFD-3F65-4978-EA89-828DE4292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293" y="1040620"/>
            <a:ext cx="9191757" cy="181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797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Pseudonymization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</a:pPr>
            <a:endParaRPr lang="en-US" sz="3200" dirty="0">
              <a:ea typeface="+mn-lt"/>
              <a:cs typeface="+mn-lt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ea typeface="+mn-lt"/>
              <a:cs typeface="+mn-lt"/>
            </a:endParaRP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E3D9E0A-1716-410D-B90F-6736EC54D482}"/>
              </a:ext>
            </a:extLst>
          </p:cNvPr>
          <p:cNvSpPr txBox="1">
            <a:spLocks/>
          </p:cNvSpPr>
          <p:nvPr/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fld id="{B6F15528-21DE-4FAA-801E-634DDDAF4B2B}" type="slidenum">
              <a:rPr lang="tr-TR" smtClean="0">
                <a:solidFill>
                  <a:schemeClr val="bg1">
                    <a:lumMod val="95000"/>
                  </a:schemeClr>
                </a:solidFill>
              </a:rPr>
              <a:pPr algn="r">
                <a:spcAft>
                  <a:spcPts val="600"/>
                </a:spcAft>
              </a:pPr>
              <a:t>6</a:t>
            </a:fld>
            <a:endParaRPr lang="tr-T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8AEFFD-3F65-4978-EA89-828DE4292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294" y="1252836"/>
            <a:ext cx="9191757" cy="1814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AD7F82-EADE-47A7-5964-864A3D628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43" y="3976550"/>
            <a:ext cx="10693460" cy="106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31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The Mosaic Effect	- CJEU 184/20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</a:pPr>
            <a:endParaRPr lang="en-US" sz="3200" dirty="0">
              <a:ea typeface="+mn-lt"/>
              <a:cs typeface="+mn-lt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ea typeface="+mn-lt"/>
              <a:cs typeface="+mn-lt"/>
            </a:endParaRP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E3D9E0A-1716-410D-B90F-6736EC54D482}"/>
              </a:ext>
            </a:extLst>
          </p:cNvPr>
          <p:cNvSpPr txBox="1">
            <a:spLocks/>
          </p:cNvSpPr>
          <p:nvPr/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fld id="{B6F15528-21DE-4FAA-801E-634DDDAF4B2B}" type="slidenum">
              <a:rPr lang="tr-TR" smtClean="0">
                <a:solidFill>
                  <a:schemeClr val="bg1">
                    <a:lumMod val="95000"/>
                  </a:schemeClr>
                </a:solidFill>
              </a:rPr>
              <a:pPr algn="r">
                <a:spcAft>
                  <a:spcPts val="600"/>
                </a:spcAft>
              </a:pPr>
              <a:t>7</a:t>
            </a:fld>
            <a:endParaRPr lang="tr-T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808A11-9E7B-4F3C-3271-2B5A3EEC54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1" y="1455414"/>
            <a:ext cx="11062035" cy="197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39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The Data Protection Impact Assessment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200" dirty="0">
                <a:ea typeface="+mn-lt"/>
                <a:cs typeface="+mn-lt"/>
              </a:rPr>
              <a:t>Taking inventory of compliance, risks and liabilities.</a:t>
            </a:r>
          </a:p>
          <a:p>
            <a:pPr>
              <a:spcAft>
                <a:spcPts val="1200"/>
              </a:spcAft>
            </a:pPr>
            <a:endParaRPr lang="en-US" sz="3200" dirty="0">
              <a:ea typeface="+mn-lt"/>
              <a:cs typeface="+mn-lt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ea typeface="+mn-lt"/>
              <a:cs typeface="+mn-lt"/>
            </a:endParaRP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E3D9E0A-1716-410D-B90F-6736EC54D482}"/>
              </a:ext>
            </a:extLst>
          </p:cNvPr>
          <p:cNvSpPr txBox="1">
            <a:spLocks/>
          </p:cNvSpPr>
          <p:nvPr/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fld id="{B6F15528-21DE-4FAA-801E-634DDDAF4B2B}" type="slidenum">
              <a:rPr lang="tr-TR" smtClean="0">
                <a:solidFill>
                  <a:schemeClr val="bg1">
                    <a:lumMod val="95000"/>
                  </a:schemeClr>
                </a:solidFill>
              </a:rPr>
              <a:pPr algn="r">
                <a:spcAft>
                  <a:spcPts val="600"/>
                </a:spcAft>
              </a:pPr>
              <a:t>8</a:t>
            </a:fld>
            <a:endParaRPr lang="tr-T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BC7CCA-34FF-1549-9266-57B70E882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268" y="1995287"/>
            <a:ext cx="9735909" cy="28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242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69BD-79FF-44BD-823B-3470BF50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The Data Protection Impact Assessment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ABA09-8C26-40A1-9313-8C490D08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>
              <a:spcAft>
                <a:spcPts val="1200"/>
              </a:spcAft>
            </a:pPr>
            <a:endParaRPr lang="en-US" sz="3200" dirty="0">
              <a:ea typeface="+mn-lt"/>
              <a:cs typeface="+mn-lt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>
              <a:ea typeface="+mn-lt"/>
              <a:cs typeface="+mn-lt"/>
            </a:endParaRPr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E3D9E0A-1716-410D-B90F-6736EC54D482}"/>
              </a:ext>
            </a:extLst>
          </p:cNvPr>
          <p:cNvSpPr txBox="1">
            <a:spLocks/>
          </p:cNvSpPr>
          <p:nvPr/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fld id="{B6F15528-21DE-4FAA-801E-634DDDAF4B2B}" type="slidenum">
              <a:rPr lang="tr-TR" smtClean="0">
                <a:solidFill>
                  <a:schemeClr val="bg1">
                    <a:lumMod val="95000"/>
                  </a:schemeClr>
                </a:solidFill>
              </a:rPr>
              <a:pPr algn="r">
                <a:spcAft>
                  <a:spcPts val="600"/>
                </a:spcAft>
              </a:pPr>
              <a:t>9</a:t>
            </a:fld>
            <a:endParaRPr lang="tr-T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28E783-36CF-0C7E-63E7-68B1C8CE3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1" y="1252836"/>
            <a:ext cx="3811049" cy="21761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2D663-2574-3F4C-FA43-27D6E13A44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18"/>
          <a:stretch/>
        </p:blipFill>
        <p:spPr>
          <a:xfrm>
            <a:off x="5050302" y="1371313"/>
            <a:ext cx="6245742" cy="20576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8BE725-30C7-07D1-C0D1-5EB8C70C77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31"/>
          <a:stretch/>
        </p:blipFill>
        <p:spPr>
          <a:xfrm>
            <a:off x="3680514" y="4100572"/>
            <a:ext cx="4837317" cy="12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944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bce83e47c546ff6ac1b4b362eaa37f0f7a52c"/>
</p:tagLst>
</file>

<file path=ppt/theme/theme1.xml><?xml version="1.0" encoding="utf-8"?>
<a:theme xmlns:a="http://schemas.openxmlformats.org/drawingml/2006/main" name="Corporate template-set Universiteit Leiden">
  <a:themeElements>
    <a:clrScheme name="Universiteit Leiden">
      <a:dk1>
        <a:srgbClr val="000000"/>
      </a:dk1>
      <a:lt1>
        <a:srgbClr val="FFFFFF"/>
      </a:lt1>
      <a:dk2>
        <a:srgbClr val="8592BC"/>
      </a:dk2>
      <a:lt2>
        <a:srgbClr val="001158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108000" rIns="108000" bIns="108000" rtlCol="0">
        <a:noAutofit/>
      </a:bodyPr>
      <a:lstStyle>
        <a:defPPr>
          <a:defRPr noProof="0" dirty="0" err="1" smtClean="0">
            <a:solidFill>
              <a:schemeClr val="bg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02c22a2-1cd4-4c86-ac0c-cb68d4dcc251">
      <Terms xmlns="http://schemas.microsoft.com/office/infopath/2007/PartnerControls"/>
    </lcf76f155ced4ddcb4097134ff3c332f>
    <TaxCatchAll xmlns="e38f94d6-ef51-4403-b676-5f31f625fbe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D7DB11D39BF488FFBDCB80AC5C5FF" ma:contentTypeVersion="10" ma:contentTypeDescription="Create a new document." ma:contentTypeScope="" ma:versionID="b0184faf7cc939577c18134a1322eb0c">
  <xsd:schema xmlns:xsd="http://www.w3.org/2001/XMLSchema" xmlns:xs="http://www.w3.org/2001/XMLSchema" xmlns:p="http://schemas.microsoft.com/office/2006/metadata/properties" xmlns:ns2="d02c22a2-1cd4-4c86-ac0c-cb68d4dcc251" xmlns:ns3="e38f94d6-ef51-4403-b676-5f31f625fbe3" targetNamespace="http://schemas.microsoft.com/office/2006/metadata/properties" ma:root="true" ma:fieldsID="9d7274c41d10a449a4802278ad62cc67" ns2:_="" ns3:_="">
    <xsd:import namespace="d02c22a2-1cd4-4c86-ac0c-cb68d4dcc251"/>
    <xsd:import namespace="e38f94d6-ef51-4403-b676-5f31f625fb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c22a2-1cd4-4c86-ac0c-cb68d4dcc2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8f94d6-ef51-4403-b676-5f31f625fbe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e6c1388-19f7-4824-93fe-a96473ad4db5}" ma:internalName="TaxCatchAll" ma:showField="CatchAllData" ma:web="e38f94d6-ef51-4403-b676-5f31f625fb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0E4293-2462-4587-B48B-4F0CA3D6054B}">
  <ds:schemaRefs>
    <ds:schemaRef ds:uri="4b8771d3-9a81-4f4b-a360-0b6fb352f722"/>
    <ds:schemaRef ds:uri="c876f6a6-bf7e-4896-9776-3582dbbdc41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1A1A2DE-B27C-4860-B066-521E6D6DBC83}"/>
</file>

<file path=customXml/itemProps3.xml><?xml version="1.0" encoding="utf-8"?>
<ds:datastoreItem xmlns:ds="http://schemas.openxmlformats.org/officeDocument/2006/customXml" ds:itemID="{B2FAB31E-8639-4E66-82E8-2E70D8C73D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404</Words>
  <Application>Microsoft Office PowerPoint</Application>
  <PresentationFormat>Custom</PresentationFormat>
  <Paragraphs>155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Arial</vt:lpstr>
      <vt:lpstr>Georgia</vt:lpstr>
      <vt:lpstr>Minion</vt:lpstr>
      <vt:lpstr>Verdana</vt:lpstr>
      <vt:lpstr>Corporate template-set Universiteit Leiden</vt:lpstr>
      <vt:lpstr>Practical application of the GDPR in a research setting</vt:lpstr>
      <vt:lpstr>Overview</vt:lpstr>
      <vt:lpstr>1. What is privacy?</vt:lpstr>
      <vt:lpstr>1. What is the GDPR?</vt:lpstr>
      <vt:lpstr>2. Identification and anonymization</vt:lpstr>
      <vt:lpstr>2. Pseudonymization</vt:lpstr>
      <vt:lpstr>2. The Mosaic Effect - CJEU 184/20</vt:lpstr>
      <vt:lpstr>3. The Data Protection Impact Assessment</vt:lpstr>
      <vt:lpstr>3. The Data Protection Impact Assessment</vt:lpstr>
      <vt:lpstr>4. Data Sharing Agreements and Transfers</vt:lpstr>
      <vt:lpstr>5. The Privacy Office</vt:lpstr>
      <vt:lpstr>6. How does the GDPR affect me?</vt:lpstr>
      <vt:lpstr>6. Examples</vt:lpstr>
      <vt:lpstr>7. In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Privacy&amp;Onderzoek_workshop FSW_NTSWW.pptx</dc:title>
  <dc:creator>Boxel, P.L.B. van</dc:creator>
  <cp:lastModifiedBy>Plomp, W.P. (Willemijn)</cp:lastModifiedBy>
  <cp:revision>159</cp:revision>
  <cp:lastPrinted>2018-10-01T12:04:25Z</cp:lastPrinted>
  <dcterms:created xsi:type="dcterms:W3CDTF">2015-03-10T08:05:39Z</dcterms:created>
  <dcterms:modified xsi:type="dcterms:W3CDTF">2023-04-11T09:10:39Z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0x0101005EDD7DB11D39BF488FFBDCB80AC5C5FF</vt:lpwstr>
  </property>
</Properties>
</file>