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70" r:id="rId5"/>
    <p:sldId id="1028" r:id="rId6"/>
    <p:sldId id="379" r:id="rId7"/>
    <p:sldId id="383" r:id="rId8"/>
    <p:sldId id="370" r:id="rId9"/>
    <p:sldId id="368" r:id="rId10"/>
    <p:sldId id="396" r:id="rId11"/>
    <p:sldId id="385" r:id="rId12"/>
    <p:sldId id="386" r:id="rId13"/>
    <p:sldId id="387" r:id="rId14"/>
    <p:sldId id="375" r:id="rId15"/>
    <p:sldId id="395" r:id="rId16"/>
    <p:sldId id="391" r:id="rId17"/>
    <p:sldId id="1029" r:id="rId18"/>
    <p:sldId id="392" r:id="rId19"/>
    <p:sldId id="393" r:id="rId20"/>
    <p:sldId id="394" r:id="rId21"/>
    <p:sldId id="1031" r:id="rId22"/>
  </p:sldIdLst>
  <p:sldSz cx="12198350" cy="6858000"/>
  <p:notesSz cx="6858000" cy="9144000"/>
  <p:embeddedFontLst>
    <p:embeddedFont>
      <p:font typeface="Aharoni" panose="02010803020104030203" pitchFamily="2" charset="-79"/>
      <p:bold r:id="rId25"/>
    </p:embeddedFont>
    <p:embeddedFont>
      <p:font typeface="Georgia" panose="02040502050405020303" pitchFamily="18" charset="0"/>
      <p:regular r:id="rId26"/>
      <p:bold r:id="rId27"/>
      <p:italic r:id="rId28"/>
      <p:boldItalic r:id="rId29"/>
    </p:embeddedFont>
    <p:embeddedFont>
      <p:font typeface="Minion" panose="020B0604020202020204"/>
      <p:regular r:id="rId30"/>
      <p:bold r:id="rId31"/>
      <p:italic r:id="rId32"/>
      <p:boldItalic r:id="rId33"/>
    </p:embeddedFont>
    <p:embeddedFont>
      <p:font typeface="Trebuchet MS" panose="020B0603020202020204" pitchFamily="34" charset="0"/>
      <p:regular r:id="rId34"/>
      <p:bold r:id="rId35"/>
      <p:italic r:id="rId36"/>
      <p:boldItalic r:id="rId37"/>
    </p:embeddedFont>
    <p:embeddedFont>
      <p:font typeface="Tw Cen MT" panose="020B0602020104020603" pitchFamily="34" charset="0"/>
      <p:regular r:id="rId38"/>
      <p:bold r:id="rId39"/>
      <p:italic r:id="rId40"/>
      <p:boldItalic r:id="rId41"/>
    </p:embeddedFont>
  </p:embeddedFontLst>
  <p:custDataLst>
    <p:tags r:id="rId42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9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048DF6-AE94-6051-FC1F-44A4742417B2}" v="14" dt="2024-09-24T12:07:01.5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2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2.fntdata"/><Relationship Id="rId39" Type="http://schemas.openxmlformats.org/officeDocument/2006/relationships/font" Target="fonts/font15.fntdata"/><Relationship Id="rId21" Type="http://schemas.openxmlformats.org/officeDocument/2006/relationships/slide" Target="slides/slide17.xml"/><Relationship Id="rId34" Type="http://schemas.openxmlformats.org/officeDocument/2006/relationships/font" Target="fonts/font10.fntdata"/><Relationship Id="rId42" Type="http://schemas.openxmlformats.org/officeDocument/2006/relationships/tags" Target="tags/tag1.xml"/><Relationship Id="rId47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font" Target="fonts/font16.fntdata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7.fntdata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font" Target="fonts/font17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lomp, W.P. (Willemijn)" userId="S::plompwp@vuw.leidenuniv.nl::1de9b2c1-e692-4301-a81e-37de22dad2f7" providerId="AD" clId="Web-{83048DF6-AE94-6051-FC1F-44A4742417B2}"/>
    <pc:docChg chg="modSld">
      <pc:chgData name="Plomp, W.P. (Willemijn)" userId="S::plompwp@vuw.leidenuniv.nl::1de9b2c1-e692-4301-a81e-37de22dad2f7" providerId="AD" clId="Web-{83048DF6-AE94-6051-FC1F-44A4742417B2}" dt="2024-09-24T12:07:01.590" v="6" actId="20577"/>
      <pc:docMkLst>
        <pc:docMk/>
      </pc:docMkLst>
      <pc:sldChg chg="modSp">
        <pc:chgData name="Plomp, W.P. (Willemijn)" userId="S::plompwp@vuw.leidenuniv.nl::1de9b2c1-e692-4301-a81e-37de22dad2f7" providerId="AD" clId="Web-{83048DF6-AE94-6051-FC1F-44A4742417B2}" dt="2024-09-24T12:07:01.590" v="6" actId="20577"/>
        <pc:sldMkLst>
          <pc:docMk/>
          <pc:sldMk cId="2704690033" sldId="386"/>
        </pc:sldMkLst>
        <pc:spChg chg="mod">
          <ac:chgData name="Plomp, W.P. (Willemijn)" userId="S::plompwp@vuw.leidenuniv.nl::1de9b2c1-e692-4301-a81e-37de22dad2f7" providerId="AD" clId="Web-{83048DF6-AE94-6051-FC1F-44A4742417B2}" dt="2024-09-24T12:07:01.590" v="6" actId="20577"/>
          <ac:spMkLst>
            <pc:docMk/>
            <pc:sldMk cId="2704690033" sldId="386"/>
            <ac:spMk id="6" creationId="{65FA0EFC-B84A-73AF-D02A-FAC1EC997C11}"/>
          </ac:spMkLst>
        </pc:spChg>
      </pc:sldChg>
    </pc:docChg>
  </pc:docChgLst>
  <pc:docChgLst>
    <pc:chgData name="Plomp, W.P. (Willemijn)" userId="S::plompwp@vuw.leidenuniv.nl::1de9b2c1-e692-4301-a81e-37de22dad2f7" providerId="AD" clId="Web-{14FAAD58-AFEE-1400-39D1-F83635AB66ED}"/>
    <pc:docChg chg="delSld modSld">
      <pc:chgData name="Plomp, W.P. (Willemijn)" userId="S::plompwp@vuw.leidenuniv.nl::1de9b2c1-e692-4301-a81e-37de22dad2f7" providerId="AD" clId="Web-{14FAAD58-AFEE-1400-39D1-F83635AB66ED}" dt="2024-09-20T08:59:51.002" v="238" actId="20577"/>
      <pc:docMkLst>
        <pc:docMk/>
      </pc:docMkLst>
      <pc:sldChg chg="modSp">
        <pc:chgData name="Plomp, W.P. (Willemijn)" userId="S::plompwp@vuw.leidenuniv.nl::1de9b2c1-e692-4301-a81e-37de22dad2f7" providerId="AD" clId="Web-{14FAAD58-AFEE-1400-39D1-F83635AB66ED}" dt="2024-09-20T08:29:38.335" v="6" actId="20577"/>
        <pc:sldMkLst>
          <pc:docMk/>
          <pc:sldMk cId="2756742729" sldId="368"/>
        </pc:sldMkLst>
        <pc:spChg chg="mod">
          <ac:chgData name="Plomp, W.P. (Willemijn)" userId="S::plompwp@vuw.leidenuniv.nl::1de9b2c1-e692-4301-a81e-37de22dad2f7" providerId="AD" clId="Web-{14FAAD58-AFEE-1400-39D1-F83635AB66ED}" dt="2024-09-20T08:29:38.335" v="6" actId="20577"/>
          <ac:spMkLst>
            <pc:docMk/>
            <pc:sldMk cId="2756742729" sldId="368"/>
            <ac:spMk id="3" creationId="{F018C363-4A9D-B9FA-675D-BC1412F4FDD4}"/>
          </ac:spMkLst>
        </pc:spChg>
      </pc:sldChg>
      <pc:sldChg chg="modSp">
        <pc:chgData name="Plomp, W.P. (Willemijn)" userId="S::plompwp@vuw.leidenuniv.nl::1de9b2c1-e692-4301-a81e-37de22dad2f7" providerId="AD" clId="Web-{14FAAD58-AFEE-1400-39D1-F83635AB66ED}" dt="2024-09-20T08:56:47.732" v="235" actId="20577"/>
        <pc:sldMkLst>
          <pc:docMk/>
          <pc:sldMk cId="2067860220" sldId="370"/>
        </pc:sldMkLst>
        <pc:spChg chg="mod">
          <ac:chgData name="Plomp, W.P. (Willemijn)" userId="S::plompwp@vuw.leidenuniv.nl::1de9b2c1-e692-4301-a81e-37de22dad2f7" providerId="AD" clId="Web-{14FAAD58-AFEE-1400-39D1-F83635AB66ED}" dt="2024-09-20T08:28:18.849" v="2" actId="20577"/>
          <ac:spMkLst>
            <pc:docMk/>
            <pc:sldMk cId="2067860220" sldId="370"/>
            <ac:spMk id="2" creationId="{BFE06B85-4EB4-B628-B9AD-0DB181388B7F}"/>
          </ac:spMkLst>
        </pc:spChg>
        <pc:spChg chg="mod">
          <ac:chgData name="Plomp, W.P. (Willemijn)" userId="S::plompwp@vuw.leidenuniv.nl::1de9b2c1-e692-4301-a81e-37de22dad2f7" providerId="AD" clId="Web-{14FAAD58-AFEE-1400-39D1-F83635AB66ED}" dt="2024-09-20T08:56:47.732" v="235" actId="20577"/>
          <ac:spMkLst>
            <pc:docMk/>
            <pc:sldMk cId="2067860220" sldId="370"/>
            <ac:spMk id="3" creationId="{79295CF1-65BF-E7C6-54DD-863CD3849426}"/>
          </ac:spMkLst>
        </pc:spChg>
      </pc:sldChg>
      <pc:sldChg chg="modSp">
        <pc:chgData name="Plomp, W.P. (Willemijn)" userId="S::plompwp@vuw.leidenuniv.nl::1de9b2c1-e692-4301-a81e-37de22dad2f7" providerId="AD" clId="Web-{14FAAD58-AFEE-1400-39D1-F83635AB66ED}" dt="2024-09-20T08:45:39.794" v="173" actId="20577"/>
        <pc:sldMkLst>
          <pc:docMk/>
          <pc:sldMk cId="227822231" sldId="375"/>
        </pc:sldMkLst>
        <pc:spChg chg="mod">
          <ac:chgData name="Plomp, W.P. (Willemijn)" userId="S::plompwp@vuw.leidenuniv.nl::1de9b2c1-e692-4301-a81e-37de22dad2f7" providerId="AD" clId="Web-{14FAAD58-AFEE-1400-39D1-F83635AB66ED}" dt="2024-09-20T08:45:39.794" v="173" actId="20577"/>
          <ac:spMkLst>
            <pc:docMk/>
            <pc:sldMk cId="227822231" sldId="375"/>
            <ac:spMk id="4" creationId="{BA2A8A72-A736-2045-9945-5E380C4DA01D}"/>
          </ac:spMkLst>
        </pc:spChg>
      </pc:sldChg>
      <pc:sldChg chg="modSp">
        <pc:chgData name="Plomp, W.P. (Willemijn)" userId="S::plompwp@vuw.leidenuniv.nl::1de9b2c1-e692-4301-a81e-37de22dad2f7" providerId="AD" clId="Web-{14FAAD58-AFEE-1400-39D1-F83635AB66ED}" dt="2024-09-20T08:27:47.848" v="0" actId="20577"/>
        <pc:sldMkLst>
          <pc:docMk/>
          <pc:sldMk cId="1191603647" sldId="379"/>
        </pc:sldMkLst>
        <pc:spChg chg="mod">
          <ac:chgData name="Plomp, W.P. (Willemijn)" userId="S::plompwp@vuw.leidenuniv.nl::1de9b2c1-e692-4301-a81e-37de22dad2f7" providerId="AD" clId="Web-{14FAAD58-AFEE-1400-39D1-F83635AB66ED}" dt="2024-09-20T08:27:47.848" v="0" actId="20577"/>
          <ac:spMkLst>
            <pc:docMk/>
            <pc:sldMk cId="1191603647" sldId="379"/>
            <ac:spMk id="2" creationId="{4CF36C35-3AF7-BC20-DF47-8828C10C02EE}"/>
          </ac:spMkLst>
        </pc:spChg>
      </pc:sldChg>
      <pc:sldChg chg="modSp">
        <pc:chgData name="Plomp, W.P. (Willemijn)" userId="S::plompwp@vuw.leidenuniv.nl::1de9b2c1-e692-4301-a81e-37de22dad2f7" providerId="AD" clId="Web-{14FAAD58-AFEE-1400-39D1-F83635AB66ED}" dt="2024-09-20T08:27:52.645" v="1" actId="20577"/>
        <pc:sldMkLst>
          <pc:docMk/>
          <pc:sldMk cId="2057178956" sldId="383"/>
        </pc:sldMkLst>
        <pc:spChg chg="mod">
          <ac:chgData name="Plomp, W.P. (Willemijn)" userId="S::plompwp@vuw.leidenuniv.nl::1de9b2c1-e692-4301-a81e-37de22dad2f7" providerId="AD" clId="Web-{14FAAD58-AFEE-1400-39D1-F83635AB66ED}" dt="2024-09-20T08:27:52.645" v="1" actId="20577"/>
          <ac:spMkLst>
            <pc:docMk/>
            <pc:sldMk cId="2057178956" sldId="383"/>
            <ac:spMk id="2" creationId="{4CF36C35-3AF7-BC20-DF47-8828C10C02EE}"/>
          </ac:spMkLst>
        </pc:spChg>
      </pc:sldChg>
      <pc:sldChg chg="modSp">
        <pc:chgData name="Plomp, W.P. (Willemijn)" userId="S::plompwp@vuw.leidenuniv.nl::1de9b2c1-e692-4301-a81e-37de22dad2f7" providerId="AD" clId="Web-{14FAAD58-AFEE-1400-39D1-F83635AB66ED}" dt="2024-09-20T08:40:53.725" v="126" actId="20577"/>
        <pc:sldMkLst>
          <pc:docMk/>
          <pc:sldMk cId="3355662857" sldId="385"/>
        </pc:sldMkLst>
        <pc:spChg chg="mod">
          <ac:chgData name="Plomp, W.P. (Willemijn)" userId="S::plompwp@vuw.leidenuniv.nl::1de9b2c1-e692-4301-a81e-37de22dad2f7" providerId="AD" clId="Web-{14FAAD58-AFEE-1400-39D1-F83635AB66ED}" dt="2024-09-20T08:40:53.725" v="126" actId="20577"/>
          <ac:spMkLst>
            <pc:docMk/>
            <pc:sldMk cId="3355662857" sldId="385"/>
            <ac:spMk id="7" creationId="{3A4FC3E2-34CD-BEF1-49CB-F106BDF90D37}"/>
          </ac:spMkLst>
        </pc:spChg>
      </pc:sldChg>
      <pc:sldChg chg="modSp">
        <pc:chgData name="Plomp, W.P. (Willemijn)" userId="S::plompwp@vuw.leidenuniv.nl::1de9b2c1-e692-4301-a81e-37de22dad2f7" providerId="AD" clId="Web-{14FAAD58-AFEE-1400-39D1-F83635AB66ED}" dt="2024-09-20T08:59:51.002" v="238" actId="20577"/>
        <pc:sldMkLst>
          <pc:docMk/>
          <pc:sldMk cId="2704690033" sldId="386"/>
        </pc:sldMkLst>
        <pc:spChg chg="mod">
          <ac:chgData name="Plomp, W.P. (Willemijn)" userId="S::plompwp@vuw.leidenuniv.nl::1de9b2c1-e692-4301-a81e-37de22dad2f7" providerId="AD" clId="Web-{14FAAD58-AFEE-1400-39D1-F83635AB66ED}" dt="2024-09-20T08:59:51.002" v="238" actId="20577"/>
          <ac:spMkLst>
            <pc:docMk/>
            <pc:sldMk cId="2704690033" sldId="386"/>
            <ac:spMk id="6" creationId="{65FA0EFC-B84A-73AF-D02A-FAC1EC997C11}"/>
          </ac:spMkLst>
        </pc:spChg>
      </pc:sldChg>
      <pc:sldChg chg="delSp modSp">
        <pc:chgData name="Plomp, W.P. (Willemijn)" userId="S::plompwp@vuw.leidenuniv.nl::1de9b2c1-e692-4301-a81e-37de22dad2f7" providerId="AD" clId="Web-{14FAAD58-AFEE-1400-39D1-F83635AB66ED}" dt="2024-09-20T08:44:12.730" v="148" actId="1076"/>
        <pc:sldMkLst>
          <pc:docMk/>
          <pc:sldMk cId="877234799" sldId="387"/>
        </pc:sldMkLst>
        <pc:spChg chg="mod">
          <ac:chgData name="Plomp, W.P. (Willemijn)" userId="S::plompwp@vuw.leidenuniv.nl::1de9b2c1-e692-4301-a81e-37de22dad2f7" providerId="AD" clId="Web-{14FAAD58-AFEE-1400-39D1-F83635AB66ED}" dt="2024-09-20T08:43:54.886" v="146" actId="20577"/>
          <ac:spMkLst>
            <pc:docMk/>
            <pc:sldMk cId="877234799" sldId="387"/>
            <ac:spMk id="2" creationId="{1610B954-3782-2A1E-FFC1-41D9F7AB8275}"/>
          </ac:spMkLst>
        </pc:spChg>
        <pc:spChg chg="del">
          <ac:chgData name="Plomp, W.P. (Willemijn)" userId="S::plompwp@vuw.leidenuniv.nl::1de9b2c1-e692-4301-a81e-37de22dad2f7" providerId="AD" clId="Web-{14FAAD58-AFEE-1400-39D1-F83635AB66ED}" dt="2024-09-20T08:43:48.855" v="144"/>
          <ac:spMkLst>
            <pc:docMk/>
            <pc:sldMk cId="877234799" sldId="387"/>
            <ac:spMk id="4" creationId="{786693EC-CE7F-8552-61BD-C3F73BA59DAD}"/>
          </ac:spMkLst>
        </pc:spChg>
        <pc:picChg chg="mod">
          <ac:chgData name="Plomp, W.P. (Willemijn)" userId="S::plompwp@vuw.leidenuniv.nl::1de9b2c1-e692-4301-a81e-37de22dad2f7" providerId="AD" clId="Web-{14FAAD58-AFEE-1400-39D1-F83635AB66ED}" dt="2024-09-20T08:44:12.730" v="148" actId="1076"/>
          <ac:picMkLst>
            <pc:docMk/>
            <pc:sldMk cId="877234799" sldId="387"/>
            <ac:picMk id="6" creationId="{8C9679B3-855D-4EA5-0F5B-063BC2D96EC6}"/>
          </ac:picMkLst>
        </pc:picChg>
      </pc:sldChg>
      <pc:sldChg chg="modSp">
        <pc:chgData name="Plomp, W.P. (Willemijn)" userId="S::plompwp@vuw.leidenuniv.nl::1de9b2c1-e692-4301-a81e-37de22dad2f7" providerId="AD" clId="Web-{14FAAD58-AFEE-1400-39D1-F83635AB66ED}" dt="2024-09-20T08:50:01.832" v="213" actId="1076"/>
        <pc:sldMkLst>
          <pc:docMk/>
          <pc:sldMk cId="1178271631" sldId="393"/>
        </pc:sldMkLst>
        <pc:spChg chg="mod">
          <ac:chgData name="Plomp, W.P. (Willemijn)" userId="S::plompwp@vuw.leidenuniv.nl::1de9b2c1-e692-4301-a81e-37de22dad2f7" providerId="AD" clId="Web-{14FAAD58-AFEE-1400-39D1-F83635AB66ED}" dt="2024-09-20T08:50:01.832" v="213" actId="1076"/>
          <ac:spMkLst>
            <pc:docMk/>
            <pc:sldMk cId="1178271631" sldId="393"/>
            <ac:spMk id="3" creationId="{F7630475-06F4-3AFF-5698-ACB8BD742349}"/>
          </ac:spMkLst>
        </pc:spChg>
      </pc:sldChg>
      <pc:sldChg chg="modSp">
        <pc:chgData name="Plomp, W.P. (Willemijn)" userId="S::plompwp@vuw.leidenuniv.nl::1de9b2c1-e692-4301-a81e-37de22dad2f7" providerId="AD" clId="Web-{14FAAD58-AFEE-1400-39D1-F83635AB66ED}" dt="2024-09-20T08:52:33.851" v="233" actId="20577"/>
        <pc:sldMkLst>
          <pc:docMk/>
          <pc:sldMk cId="2040314299" sldId="394"/>
        </pc:sldMkLst>
        <pc:spChg chg="mod">
          <ac:chgData name="Plomp, W.P. (Willemijn)" userId="S::plompwp@vuw.leidenuniv.nl::1de9b2c1-e692-4301-a81e-37de22dad2f7" providerId="AD" clId="Web-{14FAAD58-AFEE-1400-39D1-F83635AB66ED}" dt="2024-09-20T08:52:33.851" v="233" actId="20577"/>
          <ac:spMkLst>
            <pc:docMk/>
            <pc:sldMk cId="2040314299" sldId="394"/>
            <ac:spMk id="326" creationId="{00000000-0000-0000-0000-000000000000}"/>
          </ac:spMkLst>
        </pc:spChg>
      </pc:sldChg>
      <pc:sldChg chg="addSp modSp">
        <pc:chgData name="Plomp, W.P. (Willemijn)" userId="S::plompwp@vuw.leidenuniv.nl::1de9b2c1-e692-4301-a81e-37de22dad2f7" providerId="AD" clId="Web-{14FAAD58-AFEE-1400-39D1-F83635AB66ED}" dt="2024-09-20T08:48:12.673" v="192" actId="1076"/>
        <pc:sldMkLst>
          <pc:docMk/>
          <pc:sldMk cId="0" sldId="1029"/>
        </pc:sldMkLst>
        <pc:spChg chg="add mod">
          <ac:chgData name="Plomp, W.P. (Willemijn)" userId="S::plompwp@vuw.leidenuniv.nl::1de9b2c1-e692-4301-a81e-37de22dad2f7" providerId="AD" clId="Web-{14FAAD58-AFEE-1400-39D1-F83635AB66ED}" dt="2024-09-20T08:48:08.767" v="191" actId="1076"/>
          <ac:spMkLst>
            <pc:docMk/>
            <pc:sldMk cId="0" sldId="1029"/>
            <ac:spMk id="3" creationId="{4CAF5D80-9B5B-18B7-F375-2807844D4B8A}"/>
          </ac:spMkLst>
        </pc:spChg>
        <pc:spChg chg="mod">
          <ac:chgData name="Plomp, W.P. (Willemijn)" userId="S::plompwp@vuw.leidenuniv.nl::1de9b2c1-e692-4301-a81e-37de22dad2f7" providerId="AD" clId="Web-{14FAAD58-AFEE-1400-39D1-F83635AB66ED}" dt="2024-09-20T08:46:44.968" v="178" actId="1076"/>
          <ac:spMkLst>
            <pc:docMk/>
            <pc:sldMk cId="0" sldId="1029"/>
            <ac:spMk id="146" creationId="{00000000-0000-0000-0000-000000000000}"/>
          </ac:spMkLst>
        </pc:spChg>
        <pc:picChg chg="add mod">
          <ac:chgData name="Plomp, W.P. (Willemijn)" userId="S::plompwp@vuw.leidenuniv.nl::1de9b2c1-e692-4301-a81e-37de22dad2f7" providerId="AD" clId="Web-{14FAAD58-AFEE-1400-39D1-F83635AB66ED}" dt="2024-09-20T08:48:12.673" v="192" actId="1076"/>
          <ac:picMkLst>
            <pc:docMk/>
            <pc:sldMk cId="0" sldId="1029"/>
            <ac:picMk id="5" creationId="{9DEE284B-B4D4-F7F2-0854-12A631842F4B}"/>
          </ac:picMkLst>
        </pc:picChg>
      </pc:sldChg>
      <pc:sldChg chg="del">
        <pc:chgData name="Plomp, W.P. (Willemijn)" userId="S::plompwp@vuw.leidenuniv.nl::1de9b2c1-e692-4301-a81e-37de22dad2f7" providerId="AD" clId="Web-{14FAAD58-AFEE-1400-39D1-F83635AB66ED}" dt="2024-09-20T08:48:40.392" v="193"/>
        <pc:sldMkLst>
          <pc:docMk/>
          <pc:sldMk cId="0" sldId="1030"/>
        </pc:sldMkLst>
      </pc:sldChg>
    </pc:docChg>
  </pc:docChgLst>
  <pc:docChgLst>
    <pc:chgData name="Mink, J.A.B. (Jaap-Willem)" userId="S::minkjab@vuw.leidenuniv.nl::a78bc39d-f91d-43c6-b7b3-48e1b2ec1ae2" providerId="AD" clId="Web-{8A0CB5F8-E222-5DCE-A344-D6BAB9183BDD}"/>
    <pc:docChg chg="modSld sldOrd">
      <pc:chgData name="Mink, J.A.B. (Jaap-Willem)" userId="S::minkjab@vuw.leidenuniv.nl::a78bc39d-f91d-43c6-b7b3-48e1b2ec1ae2" providerId="AD" clId="Web-{8A0CB5F8-E222-5DCE-A344-D6BAB9183BDD}" dt="2024-09-20T08:53:12.439" v="256" actId="14100"/>
      <pc:docMkLst>
        <pc:docMk/>
      </pc:docMkLst>
      <pc:sldChg chg="modSp">
        <pc:chgData name="Mink, J.A.B. (Jaap-Willem)" userId="S::minkjab@vuw.leidenuniv.nl::a78bc39d-f91d-43c6-b7b3-48e1b2ec1ae2" providerId="AD" clId="Web-{8A0CB5F8-E222-5DCE-A344-D6BAB9183BDD}" dt="2024-09-20T07:47:43.329" v="2" actId="20577"/>
        <pc:sldMkLst>
          <pc:docMk/>
          <pc:sldMk cId="2756742729" sldId="368"/>
        </pc:sldMkLst>
        <pc:spChg chg="mod">
          <ac:chgData name="Mink, J.A.B. (Jaap-Willem)" userId="S::minkjab@vuw.leidenuniv.nl::a78bc39d-f91d-43c6-b7b3-48e1b2ec1ae2" providerId="AD" clId="Web-{8A0CB5F8-E222-5DCE-A344-D6BAB9183BDD}" dt="2024-09-20T07:47:43.329" v="2" actId="20577"/>
          <ac:spMkLst>
            <pc:docMk/>
            <pc:sldMk cId="2756742729" sldId="368"/>
            <ac:spMk id="3" creationId="{F018C363-4A9D-B9FA-675D-BC1412F4FDD4}"/>
          </ac:spMkLst>
        </pc:spChg>
      </pc:sldChg>
      <pc:sldChg chg="modSp">
        <pc:chgData name="Mink, J.A.B. (Jaap-Willem)" userId="S::minkjab@vuw.leidenuniv.nl::a78bc39d-f91d-43c6-b7b3-48e1b2ec1ae2" providerId="AD" clId="Web-{8A0CB5F8-E222-5DCE-A344-D6BAB9183BDD}" dt="2024-09-20T08:51:26.966" v="245" actId="20577"/>
        <pc:sldMkLst>
          <pc:docMk/>
          <pc:sldMk cId="227822231" sldId="375"/>
        </pc:sldMkLst>
        <pc:spChg chg="mod">
          <ac:chgData name="Mink, J.A.B. (Jaap-Willem)" userId="S::minkjab@vuw.leidenuniv.nl::a78bc39d-f91d-43c6-b7b3-48e1b2ec1ae2" providerId="AD" clId="Web-{8A0CB5F8-E222-5DCE-A344-D6BAB9183BDD}" dt="2024-09-20T08:51:26.966" v="245" actId="20577"/>
          <ac:spMkLst>
            <pc:docMk/>
            <pc:sldMk cId="227822231" sldId="375"/>
            <ac:spMk id="4" creationId="{BA2A8A72-A736-2045-9945-5E380C4DA01D}"/>
          </ac:spMkLst>
        </pc:spChg>
      </pc:sldChg>
      <pc:sldChg chg="modSp">
        <pc:chgData name="Mink, J.A.B. (Jaap-Willem)" userId="S::minkjab@vuw.leidenuniv.nl::a78bc39d-f91d-43c6-b7b3-48e1b2ec1ae2" providerId="AD" clId="Web-{8A0CB5F8-E222-5DCE-A344-D6BAB9183BDD}" dt="2024-09-20T08:53:12.439" v="256" actId="14100"/>
        <pc:sldMkLst>
          <pc:docMk/>
          <pc:sldMk cId="1191603647" sldId="379"/>
        </pc:sldMkLst>
        <pc:spChg chg="mod">
          <ac:chgData name="Mink, J.A.B. (Jaap-Willem)" userId="S::minkjab@vuw.leidenuniv.nl::a78bc39d-f91d-43c6-b7b3-48e1b2ec1ae2" providerId="AD" clId="Web-{8A0CB5F8-E222-5DCE-A344-D6BAB9183BDD}" dt="2024-09-20T08:53:12.439" v="256" actId="14100"/>
          <ac:spMkLst>
            <pc:docMk/>
            <pc:sldMk cId="1191603647" sldId="379"/>
            <ac:spMk id="3" creationId="{3D39F013-693D-586B-DF06-FC4E5F1EEFC7}"/>
          </ac:spMkLst>
        </pc:spChg>
      </pc:sldChg>
      <pc:sldChg chg="modSp">
        <pc:chgData name="Mink, J.A.B. (Jaap-Willem)" userId="S::minkjab@vuw.leidenuniv.nl::a78bc39d-f91d-43c6-b7b3-48e1b2ec1ae2" providerId="AD" clId="Web-{8A0CB5F8-E222-5DCE-A344-D6BAB9183BDD}" dt="2024-09-20T08:37:42.231" v="237" actId="20577"/>
        <pc:sldMkLst>
          <pc:docMk/>
          <pc:sldMk cId="3355662857" sldId="385"/>
        </pc:sldMkLst>
        <pc:spChg chg="mod">
          <ac:chgData name="Mink, J.A.B. (Jaap-Willem)" userId="S::minkjab@vuw.leidenuniv.nl::a78bc39d-f91d-43c6-b7b3-48e1b2ec1ae2" providerId="AD" clId="Web-{8A0CB5F8-E222-5DCE-A344-D6BAB9183BDD}" dt="2024-09-20T08:37:42.231" v="237" actId="20577"/>
          <ac:spMkLst>
            <pc:docMk/>
            <pc:sldMk cId="3355662857" sldId="385"/>
            <ac:spMk id="7" creationId="{3A4FC3E2-34CD-BEF1-49CB-F106BDF90D37}"/>
          </ac:spMkLst>
        </pc:spChg>
      </pc:sldChg>
      <pc:sldChg chg="modSp ord">
        <pc:chgData name="Mink, J.A.B. (Jaap-Willem)" userId="S::minkjab@vuw.leidenuniv.nl::a78bc39d-f91d-43c6-b7b3-48e1b2ec1ae2" providerId="AD" clId="Web-{8A0CB5F8-E222-5DCE-A344-D6BAB9183BDD}" dt="2024-09-20T08:52:57.501" v="255" actId="20577"/>
        <pc:sldMkLst>
          <pc:docMk/>
          <pc:sldMk cId="2704690033" sldId="386"/>
        </pc:sldMkLst>
        <pc:spChg chg="mod">
          <ac:chgData name="Mink, J.A.B. (Jaap-Willem)" userId="S::minkjab@vuw.leidenuniv.nl::a78bc39d-f91d-43c6-b7b3-48e1b2ec1ae2" providerId="AD" clId="Web-{8A0CB5F8-E222-5DCE-A344-D6BAB9183BDD}" dt="2024-09-20T08:52:57.501" v="255" actId="20577"/>
          <ac:spMkLst>
            <pc:docMk/>
            <pc:sldMk cId="2704690033" sldId="386"/>
            <ac:spMk id="6" creationId="{65FA0EFC-B84A-73AF-D02A-FAC1EC997C11}"/>
          </ac:spMkLst>
        </pc:spChg>
      </pc:sldChg>
      <pc:sldChg chg="addSp modSp">
        <pc:chgData name="Mink, J.A.B. (Jaap-Willem)" userId="S::minkjab@vuw.leidenuniv.nl::a78bc39d-f91d-43c6-b7b3-48e1b2ec1ae2" providerId="AD" clId="Web-{8A0CB5F8-E222-5DCE-A344-D6BAB9183BDD}" dt="2024-09-20T08:11:18.072" v="196" actId="20577"/>
        <pc:sldMkLst>
          <pc:docMk/>
          <pc:sldMk cId="877234799" sldId="387"/>
        </pc:sldMkLst>
        <pc:spChg chg="mod">
          <ac:chgData name="Mink, J.A.B. (Jaap-Willem)" userId="S::minkjab@vuw.leidenuniv.nl::a78bc39d-f91d-43c6-b7b3-48e1b2ec1ae2" providerId="AD" clId="Web-{8A0CB5F8-E222-5DCE-A344-D6BAB9183BDD}" dt="2024-09-20T08:00:58.313" v="158" actId="20577"/>
          <ac:spMkLst>
            <pc:docMk/>
            <pc:sldMk cId="877234799" sldId="387"/>
            <ac:spMk id="2" creationId="{1610B954-3782-2A1E-FFC1-41D9F7AB8275}"/>
          </ac:spMkLst>
        </pc:spChg>
        <pc:spChg chg="add mod">
          <ac:chgData name="Mink, J.A.B. (Jaap-Willem)" userId="S::minkjab@vuw.leidenuniv.nl::a78bc39d-f91d-43c6-b7b3-48e1b2ec1ae2" providerId="AD" clId="Web-{8A0CB5F8-E222-5DCE-A344-D6BAB9183BDD}" dt="2024-09-20T08:11:18.072" v="196" actId="20577"/>
          <ac:spMkLst>
            <pc:docMk/>
            <pc:sldMk cId="877234799" sldId="387"/>
            <ac:spMk id="4" creationId="{786693EC-CE7F-8552-61BD-C3F73BA59DAD}"/>
          </ac:spMkLst>
        </pc:spChg>
        <pc:spChg chg="mod">
          <ac:chgData name="Mink, J.A.B. (Jaap-Willem)" userId="S::minkjab@vuw.leidenuniv.nl::a78bc39d-f91d-43c6-b7b3-48e1b2ec1ae2" providerId="AD" clId="Web-{8A0CB5F8-E222-5DCE-A344-D6BAB9183BDD}" dt="2024-09-20T08:02:13.644" v="189" actId="1076"/>
          <ac:spMkLst>
            <pc:docMk/>
            <pc:sldMk cId="877234799" sldId="387"/>
            <ac:spMk id="5" creationId="{A0CAACEA-998B-E40B-5360-5CDDAF6EC676}"/>
          </ac:spMkLst>
        </pc:spChg>
        <pc:picChg chg="mod">
          <ac:chgData name="Mink, J.A.B. (Jaap-Willem)" userId="S::minkjab@vuw.leidenuniv.nl::a78bc39d-f91d-43c6-b7b3-48e1b2ec1ae2" providerId="AD" clId="Web-{8A0CB5F8-E222-5DCE-A344-D6BAB9183BDD}" dt="2024-09-20T08:02:16.144" v="190" actId="1076"/>
          <ac:picMkLst>
            <pc:docMk/>
            <pc:sldMk cId="877234799" sldId="387"/>
            <ac:picMk id="6" creationId="{8C9679B3-855D-4EA5-0F5B-063BC2D96EC6}"/>
          </ac:picMkLst>
        </pc:picChg>
      </pc:sldChg>
      <pc:sldChg chg="modSp">
        <pc:chgData name="Mink, J.A.B. (Jaap-Willem)" userId="S::minkjab@vuw.leidenuniv.nl::a78bc39d-f91d-43c6-b7b3-48e1b2ec1ae2" providerId="AD" clId="Web-{8A0CB5F8-E222-5DCE-A344-D6BAB9183BDD}" dt="2024-09-20T08:50:57.918" v="238" actId="20577"/>
        <pc:sldMkLst>
          <pc:docMk/>
          <pc:sldMk cId="3015945127" sldId="391"/>
        </pc:sldMkLst>
        <pc:spChg chg="mod">
          <ac:chgData name="Mink, J.A.B. (Jaap-Willem)" userId="S::minkjab@vuw.leidenuniv.nl::a78bc39d-f91d-43c6-b7b3-48e1b2ec1ae2" providerId="AD" clId="Web-{8A0CB5F8-E222-5DCE-A344-D6BAB9183BDD}" dt="2024-09-20T08:50:57.918" v="238" actId="20577"/>
          <ac:spMkLst>
            <pc:docMk/>
            <pc:sldMk cId="3015945127" sldId="391"/>
            <ac:spMk id="2" creationId="{5867FFA4-A9AA-CEA8-7CF5-2E1B27BABA70}"/>
          </ac:spMkLst>
        </pc:spChg>
      </pc:sldChg>
      <pc:sldChg chg="modSp">
        <pc:chgData name="Mink, J.A.B. (Jaap-Willem)" userId="S::minkjab@vuw.leidenuniv.nl::a78bc39d-f91d-43c6-b7b3-48e1b2ec1ae2" providerId="AD" clId="Web-{8A0CB5F8-E222-5DCE-A344-D6BAB9183BDD}" dt="2024-09-20T08:51:21.513" v="244" actId="20577"/>
        <pc:sldMkLst>
          <pc:docMk/>
          <pc:sldMk cId="2255107690" sldId="395"/>
        </pc:sldMkLst>
        <pc:spChg chg="mod">
          <ac:chgData name="Mink, J.A.B. (Jaap-Willem)" userId="S::minkjab@vuw.leidenuniv.nl::a78bc39d-f91d-43c6-b7b3-48e1b2ec1ae2" providerId="AD" clId="Web-{8A0CB5F8-E222-5DCE-A344-D6BAB9183BDD}" dt="2024-09-20T08:51:21.513" v="244" actId="20577"/>
          <ac:spMkLst>
            <pc:docMk/>
            <pc:sldMk cId="2255107690" sldId="395"/>
            <ac:spMk id="2" creationId="{750091C4-33B8-1C44-0431-77A353E66CB1}"/>
          </ac:spMkLst>
        </pc:spChg>
        <pc:spChg chg="mod">
          <ac:chgData name="Mink, J.A.B. (Jaap-Willem)" userId="S::minkjab@vuw.leidenuniv.nl::a78bc39d-f91d-43c6-b7b3-48e1b2ec1ae2" providerId="AD" clId="Web-{8A0CB5F8-E222-5DCE-A344-D6BAB9183BDD}" dt="2024-09-20T08:51:03.231" v="239" actId="20577"/>
          <ac:spMkLst>
            <pc:docMk/>
            <pc:sldMk cId="2255107690" sldId="395"/>
            <ac:spMk id="4" creationId="{4CD667EA-92AE-556D-7C1F-1B6FC6FC239F}"/>
          </ac:spMkLst>
        </pc:spChg>
      </pc:sldChg>
      <pc:sldChg chg="modSp">
        <pc:chgData name="Mink, J.A.B. (Jaap-Willem)" userId="S::minkjab@vuw.leidenuniv.nl::a78bc39d-f91d-43c6-b7b3-48e1b2ec1ae2" providerId="AD" clId="Web-{8A0CB5F8-E222-5DCE-A344-D6BAB9183BDD}" dt="2024-09-20T08:52:16.812" v="248" actId="20577"/>
        <pc:sldMkLst>
          <pc:docMk/>
          <pc:sldMk cId="3035619446" sldId="396"/>
        </pc:sldMkLst>
        <pc:spChg chg="mod">
          <ac:chgData name="Mink, J.A.B. (Jaap-Willem)" userId="S::minkjab@vuw.leidenuniv.nl::a78bc39d-f91d-43c6-b7b3-48e1b2ec1ae2" providerId="AD" clId="Web-{8A0CB5F8-E222-5DCE-A344-D6BAB9183BDD}" dt="2024-09-20T08:52:16.812" v="248" actId="20577"/>
          <ac:spMkLst>
            <pc:docMk/>
            <pc:sldMk cId="3035619446" sldId="396"/>
            <ac:spMk id="3" creationId="{F018C363-4A9D-B9FA-675D-BC1412F4FDD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68446-54CF-4267-A5BD-FA01909E96A2}" type="datetimeFigureOut">
              <a:rPr lang="nl-NL" smtClean="0"/>
              <a:t>24-9-2024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345F5-224F-42F7-8104-3FF77BEE4CD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830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98784-F1F2-4D71-B346-94F94D5EBAA2}" type="datetimeFigureOut">
              <a:rPr lang="nl-NL" smtClean="0"/>
              <a:t>24-9-2024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85800"/>
            <a:ext cx="6099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ECD43-08E5-4945-BC4F-4857758E978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515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4534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C94814EB-0BB0-4457-6297-388F8BFA73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42" y="4594421"/>
            <a:ext cx="3182840" cy="1768245"/>
          </a:xfrm>
          <a:prstGeom prst="rect">
            <a:avLst/>
          </a:prstGeom>
        </p:spPr>
      </p:pic>
      <p:sp>
        <p:nvSpPr>
          <p:cNvPr id="7" name="Tijdelijke aanduiding voor tekst 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-1"/>
            <a:ext cx="12198349" cy="4521941"/>
          </a:xfrm>
          <a:solidFill>
            <a:srgbClr val="8592BC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/>
              <a:t>..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3719335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0663" y="1052736"/>
            <a:ext cx="10225136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Title presentation</a:t>
            </a:r>
          </a:p>
        </p:txBody>
      </p:sp>
      <p:sp>
        <p:nvSpPr>
          <p:cNvPr id="20" name="Tijdelijke aanduiding voor tekst 19"/>
          <p:cNvSpPr>
            <a:spLocks noGrp="1"/>
          </p:cNvSpPr>
          <p:nvPr>
            <p:ph type="body" sz="quarter" idx="14" hasCustomPrompt="1"/>
          </p:nvPr>
        </p:nvSpPr>
        <p:spPr>
          <a:xfrm>
            <a:off x="1490663" y="3934610"/>
            <a:ext cx="6918325" cy="393700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Subtitle presentation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467327" y="3934684"/>
            <a:ext cx="4326359" cy="3941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fld id="{928F9493-D671-4F27-99EF-9D103FC79999}" type="datetime1">
              <a:rPr lang="nl-NL" noProof="0" smtClean="0"/>
              <a:t>24-9-2024</a:t>
            </a:fld>
            <a:endParaRPr lang="en-GB" noProof="0"/>
          </a:p>
        </p:txBody>
      </p:sp>
      <p:sp>
        <p:nvSpPr>
          <p:cNvPr id="19" name="Rechthoek 18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grpSp>
        <p:nvGrpSpPr>
          <p:cNvPr id="11" name="Grid" hidden="1"/>
          <p:cNvGrpSpPr/>
          <p:nvPr userDrawn="1"/>
        </p:nvGrpSpPr>
        <p:grpSpPr>
          <a:xfrm>
            <a:off x="-3" y="-1"/>
            <a:ext cx="12198354" cy="6858004"/>
            <a:chOff x="-3" y="-1"/>
            <a:chExt cx="12198354" cy="6858004"/>
          </a:xfrm>
        </p:grpSpPr>
        <p:sp>
          <p:nvSpPr>
            <p:cNvPr id="12" name="Rechthoek 11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-3205847" y="3205844"/>
              <a:ext cx="6858003" cy="44631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13" y="6543376"/>
            <a:ext cx="3588750" cy="270000"/>
          </a:xfrm>
          <a:prstGeom prst="rect">
            <a:avLst/>
          </a:prstGeom>
        </p:spPr>
      </p:pic>
      <p:sp>
        <p:nvSpPr>
          <p:cNvPr id="18" name="Rechthoek 19"/>
          <p:cNvSpPr/>
          <p:nvPr userDrawn="1"/>
        </p:nvSpPr>
        <p:spPr bwMode="auto">
          <a:xfrm>
            <a:off x="6099174" y="6453336"/>
            <a:ext cx="6099175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37975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4" name="Tijdelijke aanduiding voor grafiek 3"/>
          <p:cNvSpPr>
            <a:spLocks noGrp="1"/>
          </p:cNvSpPr>
          <p:nvPr>
            <p:ph type="chart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 graph</a:t>
            </a:r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2950967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3" name="Tijdelijke aanduiding voor media 12"/>
          <p:cNvSpPr>
            <a:spLocks noGrp="1"/>
          </p:cNvSpPr>
          <p:nvPr>
            <p:ph type="media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 video</a:t>
            </a:r>
          </a:p>
        </p:txBody>
      </p:sp>
      <p:sp>
        <p:nvSpPr>
          <p:cNvPr id="1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3170741"/>
      </p:ext>
    </p:extLst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4521939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0663" y="1052736"/>
            <a:ext cx="10225136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Title closure</a:t>
            </a:r>
          </a:p>
        </p:txBody>
      </p:sp>
      <p:grpSp>
        <p:nvGrpSpPr>
          <p:cNvPr id="11" name="Grid" hidden="1"/>
          <p:cNvGrpSpPr/>
          <p:nvPr userDrawn="1"/>
        </p:nvGrpSpPr>
        <p:grpSpPr>
          <a:xfrm>
            <a:off x="-3" y="-1"/>
            <a:ext cx="12198354" cy="6858004"/>
            <a:chOff x="-3" y="-1"/>
            <a:chExt cx="12198354" cy="6858004"/>
          </a:xfrm>
        </p:grpSpPr>
        <p:sp>
          <p:nvSpPr>
            <p:cNvPr id="12" name="Rechthoek 11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-3205847" y="3205844"/>
              <a:ext cx="6858003" cy="44631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9" name="Rechthoek 18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13" y="6543376"/>
            <a:ext cx="3588750" cy="27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ADCC092-E9CD-3E17-A907-B36DE97D9AF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42" y="4594421"/>
            <a:ext cx="3182840" cy="1768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0113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DD052-3E45-E789-01F8-33250024E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7156E-175E-4DBA-9D21-B772C320F342}" type="datetimeFigureOut">
              <a:rPr lang="en-US" dirty="0"/>
              <a:t>9/24/2024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31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967" y="548640"/>
            <a:ext cx="10746746" cy="113225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E861E-DFBA-B4AA-9356-CDE3D3F57C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967" y="1825625"/>
            <a:ext cx="51842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1D7538-EC5A-3EE7-176F-A58920C507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5415" y="1825625"/>
            <a:ext cx="51842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B5ACB-D10C-44A8-9570-124370F4CB38}" type="datetimeFigureOut">
              <a:rPr lang="en-US" dirty="0"/>
              <a:t>9/24/2024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482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BC4D82-0182-501C-9231-467676804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E8FD-B23E-4E1A-83EF-0847EBEA0105}" type="datetimeFigureOut">
              <a:rPr lang="en-US" dirty="0"/>
              <a:t>9/24/2024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EAA6C9-A7F3-19F1-D17C-A1D83FAF5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EBB816-1B94-116F-92D4-6043AE9E0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626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ks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Titeltekst</a:t>
            </a:r>
          </a:p>
        </p:txBody>
      </p:sp>
      <p:sp>
        <p:nvSpPr>
          <p:cNvPr id="57" name="Hoofdtekst - niveau één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58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45292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3" y="1252836"/>
            <a:ext cx="6846640" cy="4795836"/>
          </a:xfrm>
          <a:noFill/>
        </p:spPr>
        <p:txBody>
          <a:bodyPr vert="horz" wrap="none" lIns="0" tIns="0" rIns="0" bIns="0"/>
          <a:lstStyle>
            <a:lvl1pPr marL="361950" indent="-361950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defRPr sz="2400">
                <a:solidFill>
                  <a:schemeClr val="bg2"/>
                </a:solidFill>
              </a:defRPr>
            </a:lvl1pPr>
            <a:lvl2pPr marL="542925" indent="-18097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  <a:lvl6pPr marL="361950" indent="-361950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tabLst/>
              <a:defRPr sz="2400">
                <a:solidFill>
                  <a:schemeClr val="bg2"/>
                </a:solidFill>
              </a:defRPr>
            </a:lvl6pPr>
            <a:lvl7pPr marL="542925" indent="-18097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7pPr>
            <a:lvl8pPr>
              <a:defRPr>
                <a:solidFill>
                  <a:schemeClr val="bg2"/>
                </a:solidFill>
              </a:defRPr>
            </a:lvl8pPr>
            <a:lvl9pPr>
              <a:defRPr>
                <a:solidFill>
                  <a:schemeClr val="bg2"/>
                </a:solidFill>
              </a:defRPr>
            </a:lvl9pPr>
          </a:lstStyle>
          <a:p>
            <a:pPr lvl="0"/>
            <a:r>
              <a:rPr lang="en-GB" noProof="0"/>
              <a:t>Numbering</a:t>
            </a:r>
          </a:p>
          <a:p>
            <a:pPr lvl="1"/>
            <a:r>
              <a:rPr lang="en-GB" noProof="0"/>
              <a:t>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yellow</a:t>
            </a:r>
          </a:p>
          <a:p>
            <a:pPr lvl="5"/>
            <a:r>
              <a:rPr lang="en-GB" noProof="0"/>
              <a:t>Numbering</a:t>
            </a:r>
          </a:p>
          <a:p>
            <a:pPr lvl="6"/>
            <a:r>
              <a:rPr lang="en-GB" noProof="0"/>
              <a:t>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sp>
        <p:nvSpPr>
          <p:cNvPr id="7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7453634" y="1252538"/>
            <a:ext cx="4339905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grpSp>
        <p:nvGrpSpPr>
          <p:cNvPr id="8" name="Grid" hidden="1"/>
          <p:cNvGrpSpPr/>
          <p:nvPr userDrawn="1"/>
        </p:nvGrpSpPr>
        <p:grpSpPr>
          <a:xfrm>
            <a:off x="0" y="0"/>
            <a:ext cx="12198353" cy="6858004"/>
            <a:chOff x="-2" y="-1"/>
            <a:chExt cx="12198353" cy="6858004"/>
          </a:xfrm>
        </p:grpSpPr>
        <p:sp>
          <p:nvSpPr>
            <p:cNvPr id="9" name="Rechthoek 8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392346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426134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2596851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75%/2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7926761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0" y="0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500358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8533755" y="1252538"/>
            <a:ext cx="3259784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0302820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50%/5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775" y="1252538"/>
            <a:ext cx="5592763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2767422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25%/7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3534273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611099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141267" y="1252538"/>
            <a:ext cx="7652271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2317621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04663" y="1252538"/>
            <a:ext cx="11388876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9258224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4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218777" cy="6858004"/>
            <a:chOff x="-2" y="-1"/>
            <a:chExt cx="12218777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 rot="10800000">
              <a:off x="5360772" y="3549589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776" y="1252538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9098614" y="1252538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8" name="Tijdelijke aanduiding voor afbeelding 13"/>
          <p:cNvSpPr>
            <a:spLocks noGrp="1"/>
          </p:cNvSpPr>
          <p:nvPr>
            <p:ph type="pic" sz="quarter" idx="15" hasCustomPrompt="1"/>
          </p:nvPr>
        </p:nvSpPr>
        <p:spPr>
          <a:xfrm>
            <a:off x="6200776" y="3751623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9" name="Tijdelijke aanduiding voor afbeelding 13"/>
          <p:cNvSpPr>
            <a:spLocks noGrp="1"/>
          </p:cNvSpPr>
          <p:nvPr>
            <p:ph type="pic" sz="quarter" idx="16" hasCustomPrompt="1"/>
          </p:nvPr>
        </p:nvSpPr>
        <p:spPr>
          <a:xfrm>
            <a:off x="9098614" y="3751623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2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3173449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341" y="1252538"/>
            <a:ext cx="2695072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9098179" y="1252538"/>
            <a:ext cx="2695072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6982251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GB" noProof="0"/>
              <a:t>Title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04662" y="1252836"/>
            <a:ext cx="11389023" cy="47958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11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7" name="Rechthoek 6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8" name="Rechthoek 7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20" name="Rechthoek 19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2" y="6543376"/>
            <a:ext cx="3588750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80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65" r:id="rId4"/>
    <p:sldLayoutId id="2147483661" r:id="rId5"/>
    <p:sldLayoutId id="2147483664" r:id="rId6"/>
    <p:sldLayoutId id="2147483666" r:id="rId7"/>
    <p:sldLayoutId id="2147483662" r:id="rId8"/>
    <p:sldLayoutId id="2147483663" r:id="rId9"/>
    <p:sldLayoutId id="2147483667" r:id="rId10"/>
    <p:sldLayoutId id="2147483668" r:id="rId11"/>
    <p:sldLayoutId id="2147483670" r:id="rId12"/>
    <p:sldLayoutId id="2147483671" r:id="rId13"/>
    <p:sldLayoutId id="2147483672" r:id="rId14"/>
    <p:sldLayoutId id="2147483673" r:id="rId15"/>
    <p:sldLayoutId id="2147483674" r:id="rId16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b="1" i="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6pPr>
      <a:lvl7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bg2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verse.nl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osf.io/" TargetMode="External"/><Relationship Id="rId2" Type="http://schemas.openxmlformats.org/officeDocument/2006/relationships/hyperlink" Target="https://datasetsearch.research.google.com/" TargetMode="External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openneuro.org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oscl@leidenuniv.nl" TargetMode="External"/><Relationship Id="rId2" Type="http://schemas.openxmlformats.org/officeDocument/2006/relationships/hyperlink" Target="https://twitter.com/oscleiden" TargetMode="Externa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.png"/><Relationship Id="rId5" Type="http://schemas.openxmlformats.org/officeDocument/2006/relationships/hyperlink" Target="http://www.universiteitleiden.nl/open-science-community-leiden" TargetMode="External"/><Relationship Id="rId4" Type="http://schemas.openxmlformats.org/officeDocument/2006/relationships/hyperlink" Target="https://teams.microsoft.com/l/team/19%3a38da1fd582434234b4c014110ccea094%40thread.tacv2/conversations?groupId=97f7ff8d-dce2-4ef8-8f84-f61021f6fc7d&amp;tenantId=ca2a7f76-dbd7-4ec0-9108-6b3d524fb7c8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privacy@fsw.leidenuniv.nl" TargetMode="Externa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datastewards_psy_ped@fsw.leidenuniv.nl" TargetMode="External"/><Relationship Id="rId2" Type="http://schemas.openxmlformats.org/officeDocument/2006/relationships/hyperlink" Target="https://zenodo.org/record/7657110" TargetMode="Externa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psych-transparency-guide.uni-koeln.de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s://teams.microsoft.com/l/channel/19%3ae91f2b871bc347ac996a7cc64e45b38d%40thread.tacv2/Research%2520Data%2520Management?groupId=563a514f-b896-4916-9ad4-59118358534e&amp;tenantId=ca2a7f76-dbd7-4ec0-9108-6b3d524fb7c8" TargetMode="External"/><Relationship Id="rId7" Type="http://schemas.openxmlformats.org/officeDocument/2006/relationships/hyperlink" Target="https://doi.org/10.1525/collabra.158" TargetMode="External"/><Relationship Id="rId12" Type="http://schemas.openxmlformats.org/officeDocument/2006/relationships/hyperlink" Target="https://dmeg.cessda.eu/Data-Management-Expert-Guide" TargetMode="External"/><Relationship Id="rId2" Type="http://schemas.openxmlformats.org/officeDocument/2006/relationships/hyperlink" Target="https://www.universiteitleiden.nl/en/social-behavioural-sciences/psychology/good-practises/open-science" TargetMode="Externa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fpf.org/2016/04/25/a-visual-guide-to-practical-data-de-identification/" TargetMode="External"/><Relationship Id="rId11" Type="http://schemas.openxmlformats.org/officeDocument/2006/relationships/hyperlink" Target="https://fairaware.dans.knaw.nl/" TargetMode="External"/><Relationship Id="rId5" Type="http://schemas.openxmlformats.org/officeDocument/2006/relationships/hyperlink" Target="https://www.cessda.eu/Training/Training-Resources/Library/Data-Management-Expert-Guide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s://ddialliance.org/training/getting-started" TargetMode="External"/><Relationship Id="rId4" Type="http://schemas.openxmlformats.org/officeDocument/2006/relationships/hyperlink" Target="NULL" TargetMode="External"/><Relationship Id="rId9" Type="http://schemas.openxmlformats.org/officeDocument/2006/relationships/hyperlink" Target="https://zenodo.org/doi/10.5281/zenodo.13644575" TargetMode="External"/><Relationship Id="rId1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rganisatiegids.universiteitleiden.nl/en/regulations/general/leiden-university-data-management-regulation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versiteitleiden.nl/binaries/content/assets/sociale-wetenschappen/psychologie/instituutsbureau/ospolicy_psy_v1.1.pdf" TargetMode="External"/><Relationship Id="rId2" Type="http://schemas.openxmlformats.org/officeDocument/2006/relationships/hyperlink" Target="https://www.universiteitleiden.nl/binaries/content/assets/sociale-wetenschappen/psychologie/instituutsbureau/guideline_faculties_of_behavioural_sciences_-_march_2022.pdf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eidenuniv1.sharepoint.com/:f:/r/sites/ResearchIPW/Shared%20Documents/Research%20Data%20Management?csf=1&amp;web=1&amp;e=st2msX" TargetMode="External"/><Relationship Id="rId2" Type="http://schemas.openxmlformats.org/officeDocument/2006/relationships/hyperlink" Target="https://www.universiteitleiden.nl/en/social-behavioural-sciences/psychology/good-practises/open-science" TargetMode="Externa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www.universiteitleiden.nl/en/social-behavioural-sciences/psychology/good-practises/open-science#1-open-science-practices" TargetMode="External"/><Relationship Id="rId4" Type="http://schemas.openxmlformats.org/officeDocument/2006/relationships/hyperlink" Target="https://www.universiteitleiden.nl/binaries/content/assets/sociale-wetenschappen/psychologie/instituutsbureau/readme-template-for-publication-packages-v1.0.docx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verse.nl/" TargetMode="Externa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tekst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800" err="1"/>
              <a:t>BehSci</a:t>
            </a:r>
            <a:r>
              <a:rPr lang="nl-NL" sz="2800"/>
              <a:t> PhD training: </a:t>
            </a:r>
            <a:br>
              <a:rPr lang="nl-NL"/>
            </a:br>
            <a:r>
              <a:rPr lang="nl-NL"/>
              <a:t>Data </a:t>
            </a:r>
            <a:r>
              <a:rPr lang="nl-NL" err="1"/>
              <a:t>Archiving</a:t>
            </a:r>
            <a:r>
              <a:rPr lang="nl-NL"/>
              <a:t> </a:t>
            </a:r>
            <a:r>
              <a:rPr lang="nl-NL" err="1"/>
              <a:t>Guidelines</a:t>
            </a:r>
            <a:endParaRPr lang="en-US" err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1490663" y="3934610"/>
            <a:ext cx="9433048" cy="502502"/>
          </a:xfrm>
        </p:spPr>
        <p:txBody>
          <a:bodyPr>
            <a:normAutofit fontScale="85000" lnSpcReduction="20000"/>
          </a:bodyPr>
          <a:lstStyle/>
          <a:p>
            <a:r>
              <a:rPr lang="nl-NL"/>
              <a:t>Willemijn Plomp &amp; Jaap-Willem Mink | Data Stewards Behavioural Sciences</a:t>
            </a:r>
          </a:p>
          <a:p>
            <a:r>
              <a:rPr lang="nl-NL" sz="1400"/>
              <a:t>Mail: datastewards_PSY_PED@fsw.leidenuniv.nl</a:t>
            </a:r>
          </a:p>
        </p:txBody>
      </p:sp>
    </p:spTree>
    <p:extLst>
      <p:ext uri="{BB962C8B-B14F-4D97-AF65-F5344CB8AC3E}">
        <p14:creationId xmlns:p14="http://schemas.microsoft.com/office/powerpoint/2010/main" val="1838392269"/>
      </p:ext>
    </p:extLst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0B954-3782-2A1E-FFC1-41D9F7AB8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973" y="277243"/>
            <a:ext cx="10746746" cy="1132258"/>
          </a:xfrm>
        </p:spPr>
        <p:txBody>
          <a:bodyPr/>
          <a:lstStyle/>
          <a:p>
            <a:r>
              <a:rPr lang="en-US"/>
              <a:t>Quick look at </a:t>
            </a:r>
            <a:r>
              <a:rPr lang="en-US" err="1"/>
              <a:t>DataverseNL</a:t>
            </a:r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C9679B3-855D-4EA5-0F5B-063BC2D96E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680189" y="2197770"/>
            <a:ext cx="6254379" cy="32464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CAACEA-998B-E40B-5360-5CDDAF6EC676}"/>
              </a:ext>
            </a:extLst>
          </p:cNvPr>
          <p:cNvSpPr txBox="1"/>
          <p:nvPr/>
        </p:nvSpPr>
        <p:spPr>
          <a:xfrm>
            <a:off x="1022416" y="3224247"/>
            <a:ext cx="4875211" cy="224676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>
                <a:solidFill>
                  <a:schemeClr val="bg2"/>
                </a:solidFill>
                <a:latin typeface="+mj-lt"/>
              </a:rPr>
              <a:t>Click “Log in” and choose “Institutional Login”</a:t>
            </a:r>
          </a:p>
          <a:p>
            <a:endParaRPr lang="en-US" sz="2800">
              <a:solidFill>
                <a:schemeClr val="bg2"/>
              </a:solidFill>
              <a:latin typeface="+mj-lt"/>
            </a:endParaRPr>
          </a:p>
          <a:p>
            <a:r>
              <a:rPr lang="en-US" sz="2800" u="sng">
                <a:solidFill>
                  <a:schemeClr val="bg2"/>
                </a:solidFill>
                <a:latin typeface="+mj-lt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https://dataverse.nl/</a:t>
            </a:r>
            <a:endParaRPr lang="en-US" sz="2800">
              <a:solidFill>
                <a:schemeClr val="bg2"/>
              </a:solidFill>
              <a:latin typeface="+mj-lt"/>
              <a:ea typeface="Calibri"/>
              <a:cs typeface="Times New Roman"/>
            </a:endParaRPr>
          </a:p>
          <a:p>
            <a:endParaRPr lang="nl-NL" sz="280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77234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2C45C8-BE70-0A4B-C7DF-0EB530DDE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4932" y="0"/>
            <a:ext cx="7406237" cy="6838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A2A8A72-A736-2045-9945-5E380C4DA01D}"/>
              </a:ext>
            </a:extLst>
          </p:cNvPr>
          <p:cNvSpPr txBox="1"/>
          <p:nvPr/>
        </p:nvSpPr>
        <p:spPr>
          <a:xfrm>
            <a:off x="7518827" y="2375044"/>
            <a:ext cx="4462461" cy="334065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>
                <a:solidFill>
                  <a:schemeClr val="bg2"/>
                </a:solidFill>
                <a:latin typeface="+mj-lt"/>
                <a:ea typeface="Calibri"/>
                <a:cs typeface="Times New Roman"/>
              </a:rPr>
              <a:t>Search by:</a:t>
            </a:r>
            <a:endParaRPr lang="nl-NL" sz="2800">
              <a:solidFill>
                <a:schemeClr val="bg2"/>
              </a:solidFill>
              <a:latin typeface="+mj-lt"/>
              <a:ea typeface="Calibri"/>
              <a:cs typeface="Times New Roman"/>
            </a:endParaRPr>
          </a:p>
          <a:p>
            <a:pPr marL="34290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US" sz="2800">
                <a:solidFill>
                  <a:schemeClr val="bg2"/>
                </a:solidFill>
                <a:latin typeface="+mj-lt"/>
                <a:ea typeface="Calibri"/>
                <a:cs typeface="Times New Roman"/>
              </a:rPr>
              <a:t>Title</a:t>
            </a:r>
            <a:endParaRPr lang="nl-NL" sz="2800">
              <a:solidFill>
                <a:schemeClr val="bg2"/>
              </a:solidFill>
              <a:latin typeface="+mj-lt"/>
              <a:ea typeface="Calibri"/>
              <a:cs typeface="Times New Roman"/>
            </a:endParaRPr>
          </a:p>
          <a:p>
            <a:pPr marL="34290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US" sz="2800">
                <a:solidFill>
                  <a:schemeClr val="bg2"/>
                </a:solidFill>
                <a:latin typeface="+mj-lt"/>
                <a:ea typeface="Calibri"/>
                <a:cs typeface="Times New Roman"/>
              </a:rPr>
              <a:t>Keywords</a:t>
            </a:r>
            <a:endParaRPr lang="nl-NL" sz="2800">
              <a:solidFill>
                <a:schemeClr val="bg2"/>
              </a:solidFill>
              <a:latin typeface="+mj-lt"/>
              <a:ea typeface="Calibri"/>
              <a:cs typeface="Times New Roman"/>
            </a:endParaRPr>
          </a:p>
          <a:p>
            <a:pPr marL="34290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US" sz="2800">
                <a:solidFill>
                  <a:schemeClr val="bg2"/>
                </a:solidFill>
                <a:latin typeface="+mj-lt"/>
                <a:ea typeface="Calibri"/>
                <a:cs typeface="Times New Roman"/>
              </a:rPr>
              <a:t>Authors</a:t>
            </a:r>
          </a:p>
          <a:p>
            <a:pPr marL="34290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US" sz="2800">
                <a:solidFill>
                  <a:schemeClr val="bg2"/>
                </a:solidFill>
                <a:latin typeface="+mj-lt"/>
                <a:ea typeface="Calibri"/>
                <a:cs typeface="Times New Roman"/>
              </a:rPr>
              <a:t>University/institution</a:t>
            </a:r>
            <a:endParaRPr lang="nl-NL" sz="2800">
              <a:solidFill>
                <a:schemeClr val="bg2"/>
              </a:solidFill>
              <a:latin typeface="+mj-lt"/>
              <a:ea typeface="Calibri"/>
              <a:cs typeface="Times New Roman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US" sz="2800">
                <a:solidFill>
                  <a:schemeClr val="bg2"/>
                </a:solidFill>
                <a:latin typeface="+mj-lt"/>
                <a:ea typeface="Calibri"/>
                <a:cs typeface="Times New Roman"/>
              </a:rPr>
              <a:t>Year</a:t>
            </a:r>
            <a:endParaRPr lang="nl-NL" sz="2800">
              <a:solidFill>
                <a:schemeClr val="bg2"/>
              </a:solidFill>
              <a:latin typeface="+mj-lt"/>
              <a:ea typeface="Calibri"/>
              <a:cs typeface="Times New Roman"/>
            </a:endParaRPr>
          </a:p>
          <a:p>
            <a:endParaRPr lang="nl-NL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7822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50091C4-33B8-1C44-0431-77A353E66CB1}"/>
              </a:ext>
            </a:extLst>
          </p:cNvPr>
          <p:cNvSpPr txBox="1"/>
          <p:nvPr/>
        </p:nvSpPr>
        <p:spPr>
          <a:xfrm>
            <a:off x="1146175" y="2202366"/>
            <a:ext cx="10630829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nl-NL" sz="2400">
                <a:solidFill>
                  <a:schemeClr val="bg2"/>
                </a:solidFill>
                <a:latin typeface="+mj-lt"/>
                <a:ea typeface="+mn-lt"/>
                <a:cs typeface="+mn-lt"/>
              </a:rPr>
              <a:t>Google Dataset Search</a:t>
            </a:r>
            <a:r>
              <a:rPr lang="nl-NL" sz="2400">
                <a:solidFill>
                  <a:schemeClr val="bg2"/>
                </a:solidFill>
                <a:latin typeface="+mj-lt"/>
                <a:cs typeface="Calibri"/>
              </a:rPr>
              <a:t>:</a:t>
            </a:r>
            <a:r>
              <a:rPr lang="nl-NL" sz="2400">
                <a:solidFill>
                  <a:srgbClr val="FFFFFF"/>
                </a:solidFill>
                <a:latin typeface="+mj-lt"/>
                <a:cs typeface="Calibri"/>
              </a:rPr>
              <a:t> </a:t>
            </a:r>
            <a:r>
              <a:rPr lang="en-US" sz="2400" u="sng">
                <a:solidFill>
                  <a:srgbClr val="0000FF"/>
                </a:solidFill>
                <a:latin typeface="+mj-lt"/>
                <a:cs typeface="Calibri"/>
                <a:hlinkClick r:id="rId2"/>
              </a:rPr>
              <a:t>https://datasetsearch.research.google.com/</a:t>
            </a:r>
            <a:r>
              <a:rPr lang="en-US" sz="2400">
                <a:latin typeface="+mj-lt"/>
                <a:cs typeface="Calibri"/>
              </a:rPr>
              <a:t> </a:t>
            </a:r>
            <a:endParaRPr lang="nl-NL"/>
          </a:p>
          <a:p>
            <a:pPr marL="342900" indent="-342900">
              <a:buFont typeface="Arial"/>
              <a:buChar char="•"/>
            </a:pPr>
            <a:endParaRPr lang="en-US" sz="2400">
              <a:latin typeface="+mj-lt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400">
                <a:solidFill>
                  <a:schemeClr val="bg2"/>
                </a:solidFill>
                <a:latin typeface="+mj-lt"/>
                <a:cs typeface="Calibri"/>
              </a:rPr>
              <a:t>Open Science Framework:</a:t>
            </a:r>
            <a:r>
              <a:rPr lang="en-US" sz="2400">
                <a:latin typeface="+mj-lt"/>
                <a:cs typeface="Calibri"/>
              </a:rPr>
              <a:t> </a:t>
            </a:r>
            <a:r>
              <a:rPr lang="en-US" sz="2400">
                <a:latin typeface="+mj-lt"/>
                <a:ea typeface="+mn-lt"/>
                <a:cs typeface="+mn-lt"/>
                <a:hlinkClick r:id="rId3"/>
              </a:rPr>
              <a:t>https://osf.io/</a:t>
            </a:r>
            <a:endParaRPr lang="en-US" sz="2400">
              <a:latin typeface="+mj-lt"/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endParaRPr lang="en-US" sz="2400">
              <a:latin typeface="+mj-lt"/>
              <a:ea typeface="+mn-lt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400">
                <a:solidFill>
                  <a:schemeClr val="bg2"/>
                </a:solidFill>
                <a:latin typeface="+mj-lt"/>
                <a:ea typeface="+mn-lt"/>
                <a:cs typeface="Calibri"/>
              </a:rPr>
              <a:t>Open Neuro:</a:t>
            </a:r>
            <a:r>
              <a:rPr lang="en-US" sz="2400">
                <a:latin typeface="+mj-lt"/>
                <a:ea typeface="+mn-lt"/>
                <a:cs typeface="Calibri"/>
              </a:rPr>
              <a:t> </a:t>
            </a:r>
            <a:r>
              <a:rPr lang="en-US" sz="2400">
                <a:latin typeface="+mj-lt"/>
                <a:ea typeface="+mn-lt"/>
                <a:cs typeface="+mn-lt"/>
                <a:hlinkClick r:id="rId4"/>
              </a:rPr>
              <a:t>https://openneuro.org/</a:t>
            </a:r>
            <a:endParaRPr lang="en-US" sz="2400">
              <a:latin typeface="+mj-lt"/>
              <a:ea typeface="+mn-lt"/>
              <a:cs typeface="+mn-lt"/>
            </a:endParaRPr>
          </a:p>
          <a:p>
            <a:endParaRPr lang="en-US" sz="2400">
              <a:latin typeface="+mj-lt"/>
              <a:ea typeface="+mn-lt"/>
              <a:cs typeface="+mn-lt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CD667EA-92AE-556D-7C1F-1B6FC6FC239F}"/>
              </a:ext>
            </a:extLst>
          </p:cNvPr>
          <p:cNvSpPr txBox="1">
            <a:spLocks/>
          </p:cNvSpPr>
          <p:nvPr/>
        </p:nvSpPr>
        <p:spPr>
          <a:xfrm>
            <a:off x="1144588" y="618518"/>
            <a:ext cx="9905998" cy="147857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>
                <a:solidFill>
                  <a:schemeClr val="bg2"/>
                </a:solidFill>
              </a:rPr>
              <a:t>Other places to find data</a:t>
            </a:r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107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1489076" y="657225"/>
            <a:ext cx="8696325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000">
                <a:solidFill>
                  <a:schemeClr val="bg2"/>
                </a:solidFill>
              </a:rPr>
              <a:t>Questions?</a:t>
            </a:r>
            <a:endParaRPr lang="nl-NL" sz="40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945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Why OSCL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5E5E5E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rPr lang="en-US" b="1">
                <a:solidFill>
                  <a:srgbClr val="0070C0"/>
                </a:solidFill>
                <a:latin typeface="Trebuchet MS"/>
              </a:rPr>
              <a:t>Open Science Community Leiden</a:t>
            </a:r>
          </a:p>
        </p:txBody>
      </p:sp>
      <p:sp>
        <p:nvSpPr>
          <p:cNvPr id="146" name="Learn from peers and from other disciplines; your colleague down the hallway may have hands-on experience, your colleague from another faculty may tell you how their field solved an issue.…"/>
          <p:cNvSpPr txBox="1">
            <a:spLocks noGrp="1"/>
          </p:cNvSpPr>
          <p:nvPr>
            <p:ph type="body" idx="1"/>
          </p:nvPr>
        </p:nvSpPr>
        <p:spPr>
          <a:xfrm>
            <a:off x="-3147" y="1440810"/>
            <a:ext cx="7804547" cy="442019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indent="-57150" defTabSz="282882">
              <a:spcBef>
                <a:spcPts val="2391"/>
              </a:spcBef>
              <a:buSzPct val="100000"/>
              <a:defRPr sz="3520">
                <a:solidFill>
                  <a:srgbClr val="666666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rPr sz="2400" err="1">
                <a:solidFill>
                  <a:srgbClr val="00B0F0"/>
                </a:solidFill>
                <a:latin typeface="+mj-lt"/>
              </a:rPr>
              <a:t>Learn</a:t>
            </a:r>
            <a:r>
              <a:rPr sz="2400">
                <a:solidFill>
                  <a:srgbClr val="00B0F0"/>
                </a:solidFill>
                <a:latin typeface="+mj-lt"/>
              </a:rPr>
              <a:t> </a:t>
            </a:r>
            <a:r>
              <a:rPr sz="2400" err="1">
                <a:solidFill>
                  <a:srgbClr val="00B0F0"/>
                </a:solidFill>
                <a:latin typeface="+mj-lt"/>
              </a:rPr>
              <a:t>from</a:t>
            </a:r>
            <a:r>
              <a:rPr sz="2400">
                <a:solidFill>
                  <a:srgbClr val="00B0F0"/>
                </a:solidFill>
                <a:latin typeface="+mj-lt"/>
              </a:rPr>
              <a:t> </a:t>
            </a:r>
            <a:r>
              <a:rPr sz="2400" err="1">
                <a:solidFill>
                  <a:srgbClr val="00B0F0"/>
                </a:solidFill>
                <a:latin typeface="+mj-lt"/>
              </a:rPr>
              <a:t>peers</a:t>
            </a:r>
            <a:r>
              <a:rPr sz="2400">
                <a:solidFill>
                  <a:srgbClr val="00B0F0"/>
                </a:solidFill>
                <a:latin typeface="+mj-lt"/>
              </a:rPr>
              <a:t> </a:t>
            </a:r>
            <a:r>
              <a:rPr sz="2400" err="1">
                <a:solidFill>
                  <a:srgbClr val="00B0F0"/>
                </a:solidFill>
                <a:latin typeface="+mj-lt"/>
              </a:rPr>
              <a:t>and</a:t>
            </a:r>
            <a:r>
              <a:rPr sz="2400">
                <a:solidFill>
                  <a:srgbClr val="00B0F0"/>
                </a:solidFill>
                <a:latin typeface="+mj-lt"/>
              </a:rPr>
              <a:t> </a:t>
            </a:r>
            <a:r>
              <a:rPr sz="2400" err="1">
                <a:solidFill>
                  <a:srgbClr val="00B0F0"/>
                </a:solidFill>
                <a:latin typeface="+mj-lt"/>
              </a:rPr>
              <a:t>from</a:t>
            </a:r>
            <a:r>
              <a:rPr sz="2400">
                <a:solidFill>
                  <a:srgbClr val="00B0F0"/>
                </a:solidFill>
                <a:latin typeface="+mj-lt"/>
              </a:rPr>
              <a:t> </a:t>
            </a:r>
            <a:r>
              <a:rPr sz="2400" err="1">
                <a:solidFill>
                  <a:srgbClr val="00B0F0"/>
                </a:solidFill>
                <a:latin typeface="+mj-lt"/>
              </a:rPr>
              <a:t>other</a:t>
            </a:r>
            <a:r>
              <a:rPr sz="2400">
                <a:solidFill>
                  <a:srgbClr val="00B0F0"/>
                </a:solidFill>
                <a:latin typeface="+mj-lt"/>
              </a:rPr>
              <a:t> disciplines; </a:t>
            </a:r>
            <a:br>
              <a:rPr lang="nl-NL" sz="2400">
                <a:latin typeface="+mj-lt"/>
              </a:rPr>
            </a:br>
            <a:r>
              <a:rPr sz="1900" err="1">
                <a:solidFill>
                  <a:schemeClr val="tx1">
                    <a:lumMod val="95000"/>
                  </a:schemeClr>
                </a:solidFill>
                <a:latin typeface="+mj-lt"/>
              </a:rPr>
              <a:t>your</a:t>
            </a: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sz="1900" err="1">
                <a:solidFill>
                  <a:schemeClr val="tx1">
                    <a:lumMod val="95000"/>
                  </a:schemeClr>
                </a:solidFill>
                <a:latin typeface="+mj-lt"/>
              </a:rPr>
              <a:t>colleague</a:t>
            </a: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 down </a:t>
            </a:r>
            <a:r>
              <a:rPr sz="1900" err="1">
                <a:solidFill>
                  <a:schemeClr val="tx1">
                    <a:lumMod val="95000"/>
                  </a:schemeClr>
                </a:solidFill>
                <a:latin typeface="+mj-lt"/>
              </a:rPr>
              <a:t>the</a:t>
            </a: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sz="1900" err="1">
                <a:solidFill>
                  <a:schemeClr val="tx1">
                    <a:lumMod val="95000"/>
                  </a:schemeClr>
                </a:solidFill>
                <a:latin typeface="+mj-lt"/>
              </a:rPr>
              <a:t>hallway</a:t>
            </a: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sz="1900" err="1">
                <a:solidFill>
                  <a:schemeClr val="tx1">
                    <a:lumMod val="95000"/>
                  </a:schemeClr>
                </a:solidFill>
                <a:latin typeface="+mj-lt"/>
              </a:rPr>
              <a:t>may</a:t>
            </a: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 have hands-on </a:t>
            </a:r>
            <a:r>
              <a:rPr sz="1900" err="1">
                <a:solidFill>
                  <a:schemeClr val="tx1">
                    <a:lumMod val="95000"/>
                  </a:schemeClr>
                </a:solidFill>
                <a:latin typeface="+mj-lt"/>
              </a:rPr>
              <a:t>experience</a:t>
            </a: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, </a:t>
            </a:r>
            <a:r>
              <a:rPr sz="1900" err="1">
                <a:solidFill>
                  <a:schemeClr val="tx1">
                    <a:lumMod val="95000"/>
                  </a:schemeClr>
                </a:solidFill>
                <a:latin typeface="+mj-lt"/>
              </a:rPr>
              <a:t>your</a:t>
            </a: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sz="1900" err="1">
                <a:solidFill>
                  <a:schemeClr val="tx1">
                    <a:lumMod val="95000"/>
                  </a:schemeClr>
                </a:solidFill>
                <a:latin typeface="+mj-lt"/>
              </a:rPr>
              <a:t>colleague</a:t>
            </a: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sz="1900" err="1">
                <a:solidFill>
                  <a:schemeClr val="tx1">
                    <a:lumMod val="95000"/>
                  </a:schemeClr>
                </a:solidFill>
                <a:latin typeface="+mj-lt"/>
              </a:rPr>
              <a:t>from</a:t>
            </a: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sz="1900" err="1">
                <a:solidFill>
                  <a:schemeClr val="tx1">
                    <a:lumMod val="95000"/>
                  </a:schemeClr>
                </a:solidFill>
                <a:latin typeface="+mj-lt"/>
              </a:rPr>
              <a:t>another</a:t>
            </a: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sz="1900" err="1">
                <a:solidFill>
                  <a:schemeClr val="tx1">
                    <a:lumMod val="95000"/>
                  </a:schemeClr>
                </a:solidFill>
                <a:latin typeface="+mj-lt"/>
              </a:rPr>
              <a:t>faculty</a:t>
            </a: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sz="1900" err="1">
                <a:solidFill>
                  <a:schemeClr val="tx1">
                    <a:lumMod val="95000"/>
                  </a:schemeClr>
                </a:solidFill>
                <a:latin typeface="+mj-lt"/>
              </a:rPr>
              <a:t>may</a:t>
            </a: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sz="1900" err="1">
                <a:solidFill>
                  <a:schemeClr val="tx1">
                    <a:lumMod val="95000"/>
                  </a:schemeClr>
                </a:solidFill>
                <a:latin typeface="+mj-lt"/>
              </a:rPr>
              <a:t>tell</a:t>
            </a: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sz="1900" err="1">
                <a:solidFill>
                  <a:schemeClr val="tx1">
                    <a:lumMod val="95000"/>
                  </a:schemeClr>
                </a:solidFill>
                <a:latin typeface="+mj-lt"/>
              </a:rPr>
              <a:t>you</a:t>
            </a: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sz="1900" err="1">
                <a:solidFill>
                  <a:schemeClr val="tx1">
                    <a:lumMod val="95000"/>
                  </a:schemeClr>
                </a:solidFill>
                <a:latin typeface="+mj-lt"/>
              </a:rPr>
              <a:t>how</a:t>
            </a: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sz="1900" err="1">
                <a:solidFill>
                  <a:schemeClr val="tx1">
                    <a:lumMod val="95000"/>
                  </a:schemeClr>
                </a:solidFill>
                <a:latin typeface="+mj-lt"/>
              </a:rPr>
              <a:t>their</a:t>
            </a: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 field </a:t>
            </a:r>
            <a:r>
              <a:rPr sz="1900" err="1">
                <a:solidFill>
                  <a:schemeClr val="tx1">
                    <a:lumMod val="95000"/>
                  </a:schemeClr>
                </a:solidFill>
                <a:latin typeface="+mj-lt"/>
              </a:rPr>
              <a:t>solved</a:t>
            </a: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sz="1900" err="1">
                <a:solidFill>
                  <a:schemeClr val="tx1">
                    <a:lumMod val="95000"/>
                  </a:schemeClr>
                </a:solidFill>
                <a:latin typeface="+mj-lt"/>
              </a:rPr>
              <a:t>an</a:t>
            </a: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 issue.</a:t>
            </a:r>
            <a:r>
              <a:rPr lang="nl-NL" sz="1900">
                <a:solidFill>
                  <a:schemeClr val="tx1">
                    <a:lumMod val="95000"/>
                  </a:schemeClr>
                </a:solidFill>
                <a:latin typeface="+mj-lt"/>
              </a:rPr>
              <a:t> </a:t>
            </a:r>
            <a:endParaRPr lang="nl-NL">
              <a:solidFill>
                <a:schemeClr val="tx1">
                  <a:lumMod val="95000"/>
                </a:schemeClr>
              </a:solidFill>
              <a:latin typeface="+mj-lt"/>
            </a:endParaRPr>
          </a:p>
          <a:p>
            <a:pPr indent="-57150" defTabSz="282882">
              <a:spcBef>
                <a:spcPts val="2391"/>
              </a:spcBef>
              <a:buSzPct val="100000"/>
              <a:defRPr sz="3520">
                <a:solidFill>
                  <a:srgbClr val="666666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rPr sz="2400">
                <a:solidFill>
                  <a:srgbClr val="00B0F0"/>
                </a:solidFill>
                <a:latin typeface="+mj-lt"/>
              </a:rPr>
              <a:t>Discuss and stay updated with recent advances; </a:t>
            </a:r>
            <a:br>
              <a:rPr lang="nl-NL" sz="2400">
                <a:latin typeface="+mj-lt"/>
              </a:rPr>
            </a:br>
            <a:r>
              <a:rPr lang="nl-NL" sz="1900" err="1">
                <a:solidFill>
                  <a:schemeClr val="tx1">
                    <a:lumMod val="95000"/>
                  </a:schemeClr>
                </a:solidFill>
                <a:latin typeface="+mj-lt"/>
              </a:rPr>
              <a:t>there</a:t>
            </a: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 are a lot of new practices and terms and keeping up is both necessary and time-consuming</a:t>
            </a:r>
            <a:r>
              <a:rPr sz="1900">
                <a:latin typeface="+mj-lt"/>
              </a:rPr>
              <a:t>.</a:t>
            </a:r>
            <a:endParaRPr lang="en-US" sz="1900">
              <a:solidFill>
                <a:srgbClr val="666666"/>
              </a:solidFill>
              <a:latin typeface="+mj-lt"/>
            </a:endParaRPr>
          </a:p>
          <a:p>
            <a:pPr indent="-57150" defTabSz="282882">
              <a:spcBef>
                <a:spcPts val="2391"/>
              </a:spcBef>
              <a:buSzPct val="100000"/>
              <a:defRPr sz="3520">
                <a:solidFill>
                  <a:srgbClr val="666666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rPr sz="2400">
                <a:solidFill>
                  <a:srgbClr val="00B0F0"/>
                </a:solidFill>
                <a:latin typeface="+mj-lt"/>
              </a:rPr>
              <a:t>Mentor others; </a:t>
            </a:r>
            <a:br>
              <a:rPr lang="nl-NL" sz="2400">
                <a:latin typeface="+mj-lt"/>
              </a:rPr>
            </a:br>
            <a:r>
              <a:rPr sz="1900">
                <a:solidFill>
                  <a:schemeClr val="tx1">
                    <a:lumMod val="95000"/>
                  </a:schemeClr>
                </a:solidFill>
                <a:latin typeface="+mj-lt"/>
              </a:rPr>
              <a:t>there are always people who are newer to things than you—help them, together we can create a more transparent and therewith faster evolving science.</a:t>
            </a:r>
            <a:endParaRPr>
              <a:solidFill>
                <a:schemeClr val="tx1">
                  <a:lumMod val="95000"/>
                </a:schemeClr>
              </a:solidFill>
            </a:endParaRPr>
          </a:p>
          <a:p>
            <a:pPr marL="0" indent="0" defTabSz="282882">
              <a:spcBef>
                <a:spcPts val="0"/>
              </a:spcBef>
              <a:buNone/>
              <a:defRPr sz="3520">
                <a:solidFill>
                  <a:srgbClr val="666666"/>
                </a:solidFill>
                <a:latin typeface="Georgia"/>
                <a:ea typeface="Georgia"/>
                <a:cs typeface="Georgia"/>
                <a:sym typeface="Georgia"/>
              </a:defRPr>
            </a:pPr>
            <a:endParaRPr sz="1900">
              <a:latin typeface="+mj-lt"/>
            </a:endParaRPr>
          </a:p>
        </p:txBody>
      </p:sp>
      <p:sp>
        <p:nvSpPr>
          <p:cNvPr id="3" name="Twitter: @oscleiden…">
            <a:extLst>
              <a:ext uri="{FF2B5EF4-FFF2-40B4-BE49-F238E27FC236}">
                <a16:creationId xmlns:a16="http://schemas.microsoft.com/office/drawing/2014/main" id="{4CAF5D80-9B5B-18B7-F375-2807844D4B8A}"/>
              </a:ext>
            </a:extLst>
          </p:cNvPr>
          <p:cNvSpPr txBox="1"/>
          <p:nvPr/>
        </p:nvSpPr>
        <p:spPr>
          <a:xfrm>
            <a:off x="8770137" y="3425169"/>
            <a:ext cx="3422594" cy="2989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defTabSz="321457">
              <a:lnSpc>
                <a:spcPct val="150000"/>
              </a:lnSpc>
              <a:defRPr sz="3100" b="0">
                <a:solidFill>
                  <a:srgbClr val="666666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rPr sz="2150">
                <a:solidFill>
                  <a:schemeClr val="tx1">
                    <a:lumMod val="95000"/>
                  </a:schemeClr>
                </a:solidFill>
                <a:latin typeface="+mj-lt"/>
              </a:rPr>
              <a:t>Twitter: </a:t>
            </a:r>
            <a:r>
              <a:rPr sz="2150" u="sng">
                <a:latin typeface="+mj-lt"/>
                <a:hlinkClick r:id="rId2"/>
              </a:rPr>
              <a:t>@oscleiden</a:t>
            </a:r>
            <a:endParaRPr lang="nl-NL" sz="2150" u="sng">
              <a:latin typeface="+mj-lt"/>
            </a:endParaRPr>
          </a:p>
          <a:p>
            <a:pPr defTabSz="321457">
              <a:lnSpc>
                <a:spcPct val="150000"/>
              </a:lnSpc>
              <a:defRPr sz="3100" b="0">
                <a:solidFill>
                  <a:srgbClr val="666666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rPr sz="2150">
                <a:solidFill>
                  <a:schemeClr val="tx1">
                    <a:lumMod val="95000"/>
                  </a:schemeClr>
                </a:solidFill>
                <a:latin typeface="+mj-lt"/>
              </a:rPr>
              <a:t>Mail:</a:t>
            </a:r>
            <a:r>
              <a:rPr sz="2150">
                <a:latin typeface="+mj-lt"/>
              </a:rPr>
              <a:t> </a:t>
            </a:r>
            <a:r>
              <a:rPr sz="2150" u="sng">
                <a:latin typeface="+mj-lt"/>
                <a:hlinkClick r:id="rId3"/>
              </a:rPr>
              <a:t>oscl@leidenuniv.nl</a:t>
            </a:r>
            <a:endParaRPr sz="2150" u="sng">
              <a:latin typeface="+mj-lt"/>
            </a:endParaRPr>
          </a:p>
          <a:p>
            <a:pPr defTabSz="321457">
              <a:lnSpc>
                <a:spcPct val="150000"/>
              </a:lnSpc>
              <a:defRPr sz="3100" b="0">
                <a:solidFill>
                  <a:srgbClr val="666666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rPr sz="2150">
                <a:solidFill>
                  <a:schemeClr val="tx1">
                    <a:lumMod val="95000"/>
                  </a:schemeClr>
                </a:solidFill>
                <a:latin typeface="+mj-lt"/>
              </a:rPr>
              <a:t>Teams: </a:t>
            </a:r>
            <a:r>
              <a:rPr sz="2150" u="sng">
                <a:latin typeface="+mj-lt"/>
                <a:hlinkClick r:id="rId4"/>
              </a:rPr>
              <a:t>OSCL Teams</a:t>
            </a:r>
            <a:r>
              <a:rPr sz="2150">
                <a:latin typeface="+mj-lt"/>
              </a:rPr>
              <a:t> </a:t>
            </a:r>
            <a:r>
              <a:rPr lang="en-US" sz="2150">
                <a:solidFill>
                  <a:schemeClr val="tx1">
                    <a:lumMod val="95000"/>
                  </a:schemeClr>
                </a:solidFill>
                <a:latin typeface="+mj-lt"/>
              </a:rPr>
              <a:t>or via</a:t>
            </a:r>
            <a:endParaRPr sz="2150">
              <a:solidFill>
                <a:schemeClr val="tx1">
                  <a:lumMod val="95000"/>
                </a:schemeClr>
              </a:solidFill>
              <a:latin typeface="+mj-lt"/>
            </a:endParaRPr>
          </a:p>
          <a:p>
            <a:pPr defTabSz="321457">
              <a:lnSpc>
                <a:spcPct val="150000"/>
              </a:lnSpc>
              <a:defRPr sz="3100" b="0">
                <a:solidFill>
                  <a:srgbClr val="666666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rPr sz="2150">
                <a:latin typeface="+mj-lt"/>
                <a:hlinkClick r:id="rId5"/>
              </a:rPr>
              <a:t>www.universiteitleiden.nl/open-science-community-leiden</a:t>
            </a:r>
            <a:r>
              <a:rPr lang="nl-NL" sz="2150">
                <a:latin typeface="+mj-lt"/>
              </a:rPr>
              <a:t> </a:t>
            </a:r>
          </a:p>
        </p:txBody>
      </p:sp>
      <p:pic>
        <p:nvPicPr>
          <p:cNvPr id="5" name="Thumbnail OSCLeiden_2020.png" descr="Thumbnail OSCLeiden_2020.png">
            <a:extLst>
              <a:ext uri="{FF2B5EF4-FFF2-40B4-BE49-F238E27FC236}">
                <a16:creationId xmlns:a16="http://schemas.microsoft.com/office/drawing/2014/main" id="{9DEE284B-B4D4-F7F2-0854-12A631842F4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4343" b="7256"/>
          <a:stretch>
            <a:fillRect/>
          </a:stretch>
        </p:blipFill>
        <p:spPr>
          <a:xfrm>
            <a:off x="8764563" y="2873"/>
            <a:ext cx="3051342" cy="2912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28574-C64B-6B65-1AD9-E1DB5D832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Closing and Assignments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30475-06F4-3AFF-5698-ACB8BD742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589" y="1201438"/>
            <a:ext cx="3782137" cy="501950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sz="3200">
              <a:latin typeface="+mj-lt"/>
            </a:endParaRPr>
          </a:p>
          <a:p>
            <a:pPr marL="0" indent="0">
              <a:buNone/>
            </a:pPr>
            <a:endParaRPr lang="en-US" sz="2400">
              <a:latin typeface="+mj-lt"/>
            </a:endParaRPr>
          </a:p>
          <a:p>
            <a:pPr marL="0" indent="0">
              <a:buNone/>
            </a:pPr>
            <a:r>
              <a:rPr lang="en-US" sz="2400">
                <a:latin typeface="+mj-lt"/>
              </a:rPr>
              <a:t>2</a:t>
            </a:r>
            <a:r>
              <a:rPr lang="en-US" sz="2400" baseline="30000">
                <a:latin typeface="+mj-lt"/>
              </a:rPr>
              <a:t>nd</a:t>
            </a:r>
            <a:r>
              <a:rPr lang="en-US" sz="2400">
                <a:latin typeface="+mj-lt"/>
              </a:rPr>
              <a:t> session: </a:t>
            </a:r>
            <a:endParaRPr lang="en-US" sz="2400">
              <a:latin typeface="+mj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>
                <a:latin typeface="+mj-lt"/>
                <a:ea typeface="Calibri"/>
                <a:cs typeface="Times New Roman"/>
              </a:rPr>
              <a:t>Friday October 11th</a:t>
            </a:r>
            <a:endParaRPr lang="en-US" sz="2400">
              <a:latin typeface="+mj-lt"/>
              <a:ea typeface="Calibri"/>
              <a:cs typeface="Times New Roman" panose="02020603050405020304" pitchFamily="18" charset="0"/>
            </a:endParaRPr>
          </a:p>
          <a:p>
            <a:endParaRPr lang="en-US" sz="240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>
                <a:latin typeface="+mj-lt"/>
                <a:ea typeface="Calibri"/>
                <a:cs typeface="Times New Roman"/>
              </a:rPr>
              <a:t>Before session 2, send your questions about privacy and handling personal data to </a:t>
            </a:r>
            <a:r>
              <a:rPr lang="en-US" sz="2400">
                <a:solidFill>
                  <a:srgbClr val="0563C1"/>
                </a:solidFill>
                <a:latin typeface="+mj-lt"/>
                <a:ea typeface="Calibri"/>
                <a:cs typeface="Calibri"/>
                <a:hlinkClick r:id="rId2"/>
              </a:rPr>
              <a:t>privacy@fsw.leidenuniv.nl</a:t>
            </a:r>
            <a:r>
              <a:rPr lang="en-US" sz="2400">
                <a:latin typeface="+mj-lt"/>
                <a:ea typeface="Calibri"/>
                <a:cs typeface="Calibri"/>
              </a:rPr>
              <a:t> </a:t>
            </a:r>
            <a:endParaRPr lang="nl-NL" sz="2400">
              <a:latin typeface="+mj-lt"/>
              <a:ea typeface="Calibri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7622A23-1F0F-A188-D32D-D526F4E4B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968883"/>
              </p:ext>
            </p:extLst>
          </p:nvPr>
        </p:nvGraphicFramePr>
        <p:xfrm>
          <a:off x="4362814" y="1361606"/>
          <a:ext cx="7701804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389">
                  <a:extLst>
                    <a:ext uri="{9D8B030D-6E8A-4147-A177-3AD203B41FA5}">
                      <a16:colId xmlns:a16="http://schemas.microsoft.com/office/drawing/2014/main" val="3634654186"/>
                    </a:ext>
                  </a:extLst>
                </a:gridCol>
                <a:gridCol w="4487415">
                  <a:extLst>
                    <a:ext uri="{9D8B030D-6E8A-4147-A177-3AD203B41FA5}">
                      <a16:colId xmlns:a16="http://schemas.microsoft.com/office/drawing/2014/main" val="4120785433"/>
                    </a:ext>
                  </a:extLst>
                </a:gridCol>
              </a:tblGrid>
              <a:tr h="712081">
                <a:tc>
                  <a:txBody>
                    <a:bodyPr/>
                    <a:lstStyle/>
                    <a:p>
                      <a:pPr fontAlgn="t"/>
                      <a:endParaRPr lang="en-US" sz="2400"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2400">
                          <a:effectLst/>
                          <a:latin typeface="+mj-lt"/>
                        </a:rPr>
                        <a:t>Time </a:t>
                      </a:r>
                      <a:endParaRPr lang="en-US" sz="2400" b="0" i="0"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400"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2400">
                          <a:effectLst/>
                          <a:latin typeface="+mj-lt"/>
                        </a:rPr>
                        <a:t>Subject </a:t>
                      </a:r>
                      <a:endParaRPr lang="en-US" sz="2400" b="0" i="0">
                        <a:effectLst/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6081592"/>
                  </a:ext>
                </a:extLst>
              </a:tr>
              <a:tr h="1028561">
                <a:tc>
                  <a:txBody>
                    <a:bodyPr/>
                    <a:lstStyle/>
                    <a:p>
                      <a:pPr fontAlgn="t"/>
                      <a:endParaRPr lang="en-US" sz="2400"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2400">
                          <a:effectLst/>
                          <a:latin typeface="+mj-lt"/>
                        </a:rPr>
                        <a:t>11:00 – 11:30 </a:t>
                      </a:r>
                      <a:endParaRPr lang="en-US" sz="2400" b="0" i="0"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 sz="2400"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2400">
                          <a:effectLst/>
                          <a:latin typeface="+mj-lt"/>
                        </a:rPr>
                        <a:t>Information for new Psychology PhD's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798363"/>
                  </a:ext>
                </a:extLst>
              </a:tr>
              <a:tr h="712081">
                <a:tc>
                  <a:txBody>
                    <a:bodyPr/>
                    <a:lstStyle/>
                    <a:p>
                      <a:pPr fontAlgn="t"/>
                      <a:endParaRPr lang="en-US" sz="2400"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2400">
                          <a:effectLst/>
                          <a:latin typeface="+mj-lt"/>
                        </a:rPr>
                        <a:t>11:30 – 11:35 </a:t>
                      </a:r>
                      <a:endParaRPr lang="en-US" sz="2400" b="0" i="0"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 sz="2400"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2400">
                          <a:effectLst/>
                          <a:latin typeface="+mj-lt"/>
                        </a:rPr>
                        <a:t>Break   </a:t>
                      </a:r>
                      <a:endParaRPr lang="en-US" sz="2400" b="0" i="0">
                        <a:effectLst/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626668"/>
                  </a:ext>
                </a:extLst>
              </a:tr>
              <a:tr h="712081">
                <a:tc>
                  <a:txBody>
                    <a:bodyPr/>
                    <a:lstStyle/>
                    <a:p>
                      <a:pPr fontAlgn="t"/>
                      <a:endParaRPr lang="en-US" sz="2400"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2400">
                          <a:effectLst/>
                          <a:latin typeface="+mj-lt"/>
                        </a:rPr>
                        <a:t>11:35 – 12:35 </a:t>
                      </a:r>
                      <a:endParaRPr lang="en-US" sz="2400" b="0" i="0"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 sz="2400"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2400">
                          <a:effectLst/>
                          <a:latin typeface="+mj-lt"/>
                        </a:rPr>
                        <a:t>Privacy and Personal Data </a:t>
                      </a:r>
                      <a:endParaRPr lang="en-US" sz="2400" b="0" i="0">
                        <a:effectLst/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955611"/>
                  </a:ext>
                </a:extLst>
              </a:tr>
              <a:tr h="712081">
                <a:tc>
                  <a:txBody>
                    <a:bodyPr/>
                    <a:lstStyle/>
                    <a:p>
                      <a:pPr fontAlgn="t"/>
                      <a:endParaRPr lang="en-US" sz="2400">
                        <a:effectLst/>
                        <a:latin typeface="+mj-lt"/>
                      </a:endParaRPr>
                    </a:p>
                    <a:p>
                      <a:pPr algn="l" rtl="0" fontAlgn="base"/>
                      <a:r>
                        <a:rPr lang="en-US" sz="2400">
                          <a:effectLst/>
                          <a:latin typeface="+mj-lt"/>
                        </a:rPr>
                        <a:t>12:35 – 13:00 </a:t>
                      </a:r>
                      <a:endParaRPr lang="en-US" sz="2400" b="0" i="0"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2400">
                          <a:effectLst/>
                          <a:latin typeface="+mj-lt"/>
                        </a:rPr>
                        <a:t>End, ask questions about your DMP and DPIA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8632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1663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28574-C64B-6B65-1AD9-E1DB5D832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Closing and Assignments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30475-06F4-3AFF-5698-ACB8BD742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627" y="1192080"/>
            <a:ext cx="11541423" cy="507030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2400" u="sng">
                <a:latin typeface="+mj-lt"/>
              </a:rPr>
              <a:t>3</a:t>
            </a:r>
            <a:r>
              <a:rPr lang="en-US" sz="2400" u="sng" baseline="30000">
                <a:latin typeface="+mj-lt"/>
              </a:rPr>
              <a:t>rd</a:t>
            </a:r>
            <a:r>
              <a:rPr lang="en-US" sz="2400" u="sng">
                <a:latin typeface="+mj-lt"/>
              </a:rPr>
              <a:t> </a:t>
            </a:r>
            <a:r>
              <a:rPr lang="nl-NL" sz="2400" u="sng">
                <a:latin typeface="+mj-lt"/>
              </a:rPr>
              <a:t> </a:t>
            </a:r>
            <a:r>
              <a:rPr lang="nl-NL" sz="2400" u="sng" err="1">
                <a:latin typeface="+mj-lt"/>
              </a:rPr>
              <a:t>Session</a:t>
            </a:r>
            <a:r>
              <a:rPr lang="nl-NL" sz="2400" u="sng">
                <a:latin typeface="+mj-lt"/>
              </a:rPr>
              <a:t>: </a:t>
            </a:r>
            <a:r>
              <a:rPr lang="en-GB" sz="2400" u="sng">
                <a:latin typeface="+mj-lt"/>
                <a:ea typeface="Calibri"/>
                <a:cs typeface="Times New Roman"/>
              </a:rPr>
              <a:t>on Friday November 8th,</a:t>
            </a:r>
            <a:r>
              <a:rPr lang="en-GB" sz="2400" u="sng" baseline="30000">
                <a:latin typeface="+mj-lt"/>
                <a:ea typeface="Calibri"/>
                <a:cs typeface="Times New Roman"/>
              </a:rPr>
              <a:t> </a:t>
            </a:r>
            <a:r>
              <a:rPr lang="nl-NL" sz="2400" u="sng" err="1">
                <a:latin typeface="+mj-lt"/>
              </a:rPr>
              <a:t>you</a:t>
            </a:r>
            <a:r>
              <a:rPr lang="nl-NL" sz="2400" u="sng">
                <a:latin typeface="+mj-lt"/>
              </a:rPr>
              <a:t> </a:t>
            </a:r>
            <a:r>
              <a:rPr lang="nl-NL" sz="2400" u="sng" err="1">
                <a:latin typeface="+mj-lt"/>
              </a:rPr>
              <a:t>will</a:t>
            </a:r>
            <a:r>
              <a:rPr lang="nl-NL" sz="2400" u="sng">
                <a:latin typeface="+mj-lt"/>
              </a:rPr>
              <a:t> present </a:t>
            </a:r>
            <a:r>
              <a:rPr lang="nl-NL" sz="2400" u="sng" err="1">
                <a:latin typeface="+mj-lt"/>
              </a:rPr>
              <a:t>your</a:t>
            </a:r>
            <a:r>
              <a:rPr lang="nl-NL" sz="2400" u="sng">
                <a:latin typeface="+mj-lt"/>
              </a:rPr>
              <a:t> DM</a:t>
            </a:r>
            <a:r>
              <a:rPr lang="nl-NL" sz="2400">
                <a:latin typeface="+mj-lt"/>
              </a:rPr>
              <a:t>P (7 minutes max., </a:t>
            </a:r>
            <a:r>
              <a:rPr lang="nl-NL" sz="2400" err="1">
                <a:latin typeface="+mj-lt"/>
              </a:rPr>
              <a:t>see</a:t>
            </a:r>
            <a:r>
              <a:rPr lang="nl-NL" sz="2400">
                <a:latin typeface="+mj-lt"/>
              </a:rPr>
              <a:t> </a:t>
            </a:r>
            <a:r>
              <a:rPr lang="nl-NL" sz="2400" err="1">
                <a:latin typeface="+mj-lt"/>
              </a:rPr>
              <a:t>programme</a:t>
            </a:r>
            <a:r>
              <a:rPr lang="nl-NL" sz="2400">
                <a:latin typeface="+mj-lt"/>
              </a:rPr>
              <a:t>) </a:t>
            </a:r>
            <a:r>
              <a:rPr lang="nl-NL" sz="2400" err="1">
                <a:latin typeface="+mj-lt"/>
              </a:rPr>
              <a:t>and</a:t>
            </a:r>
            <a:r>
              <a:rPr lang="nl-NL" sz="2400">
                <a:latin typeface="+mj-lt"/>
              </a:rPr>
              <a:t> </a:t>
            </a:r>
            <a:r>
              <a:rPr lang="nl-NL" sz="2400" err="1">
                <a:latin typeface="+mj-lt"/>
              </a:rPr>
              <a:t>receive</a:t>
            </a:r>
            <a:r>
              <a:rPr lang="nl-NL" sz="2400">
                <a:latin typeface="+mj-lt"/>
              </a:rPr>
              <a:t> feedback. </a:t>
            </a:r>
            <a:r>
              <a:rPr lang="nl-NL" sz="2400" err="1">
                <a:latin typeface="+mj-lt"/>
              </a:rPr>
              <a:t>You</a:t>
            </a:r>
            <a:r>
              <a:rPr lang="nl-NL" sz="2400">
                <a:latin typeface="+mj-lt"/>
              </a:rPr>
              <a:t> </a:t>
            </a:r>
            <a:r>
              <a:rPr lang="nl-NL" sz="2400" err="1">
                <a:latin typeface="+mj-lt"/>
              </a:rPr>
              <a:t>will</a:t>
            </a:r>
            <a:r>
              <a:rPr lang="nl-NL" sz="2400">
                <a:latin typeface="+mj-lt"/>
              </a:rPr>
              <a:t> </a:t>
            </a:r>
            <a:r>
              <a:rPr lang="nl-NL" sz="2400" err="1">
                <a:latin typeface="+mj-lt"/>
              </a:rPr>
              <a:t>be</a:t>
            </a:r>
            <a:r>
              <a:rPr lang="nl-NL" sz="2400">
                <a:latin typeface="+mj-lt"/>
              </a:rPr>
              <a:t> </a:t>
            </a:r>
            <a:r>
              <a:rPr lang="nl-NL" sz="2400" err="1">
                <a:latin typeface="+mj-lt"/>
              </a:rPr>
              <a:t>assigned</a:t>
            </a:r>
            <a:r>
              <a:rPr lang="nl-NL" sz="2400">
                <a:latin typeface="+mj-lt"/>
              </a:rPr>
              <a:t> </a:t>
            </a:r>
            <a:r>
              <a:rPr lang="nl-NL" sz="2400" err="1">
                <a:latin typeface="+mj-lt"/>
              </a:rPr>
              <a:t>to</a:t>
            </a:r>
            <a:r>
              <a:rPr lang="nl-NL" sz="2400">
                <a:latin typeface="+mj-lt"/>
              </a:rPr>
              <a:t> a </a:t>
            </a:r>
            <a:r>
              <a:rPr lang="nl-NL" sz="2400" err="1">
                <a:latin typeface="+mj-lt"/>
              </a:rPr>
              <a:t>group</a:t>
            </a:r>
            <a:r>
              <a:rPr lang="nl-NL" sz="2400">
                <a:latin typeface="+mj-lt"/>
              </a:rPr>
              <a:t> in a next email. </a:t>
            </a:r>
            <a:endParaRPr lang="en-US" sz="2400">
              <a:latin typeface="+mj-lt"/>
              <a:ea typeface="Calibri" panose="020F0502020204030204" pitchFamily="34" charset="0"/>
              <a:cs typeface="Times New Roman"/>
            </a:endParaRPr>
          </a:p>
          <a:p>
            <a:pPr lvl="1"/>
            <a:r>
              <a:rPr lang="en-GB" sz="2400" b="1">
                <a:latin typeface="+mj-lt"/>
                <a:ea typeface="Calibri"/>
                <a:cs typeface="Calibri"/>
              </a:rPr>
              <a:t>Slide 1: presentation of your project and your research data</a:t>
            </a:r>
            <a:endParaRPr lang="nl-NL" sz="2400" b="1">
              <a:latin typeface="+mj-lt"/>
              <a:ea typeface="Calibri"/>
              <a:cs typeface="Calibri"/>
            </a:endParaRPr>
          </a:p>
          <a:p>
            <a:pPr lvl="1"/>
            <a:r>
              <a:rPr lang="en-GB" sz="2400" b="1">
                <a:latin typeface="+mj-lt"/>
                <a:ea typeface="Calibri"/>
                <a:cs typeface="Calibri"/>
              </a:rPr>
              <a:t>Slide 2: presentation of your data management</a:t>
            </a:r>
            <a:endParaRPr lang="nl-NL" sz="2400" b="1">
              <a:latin typeface="+mj-lt"/>
              <a:ea typeface="Calibri"/>
              <a:cs typeface="Calibri"/>
            </a:endParaRPr>
          </a:p>
          <a:p>
            <a:pPr lvl="1"/>
            <a:r>
              <a:rPr lang="en-GB" sz="2400" b="1">
                <a:latin typeface="+mj-lt"/>
                <a:ea typeface="Calibri"/>
                <a:cs typeface="Calibri"/>
              </a:rPr>
              <a:t>Slide 3: lessons learnt and challenges.</a:t>
            </a:r>
            <a:endParaRPr lang="nl-NL" sz="2400" b="1">
              <a:latin typeface="+mj-lt"/>
              <a:ea typeface="Calibri"/>
              <a:cs typeface="Calibri"/>
            </a:endParaRPr>
          </a:p>
          <a:p>
            <a:endParaRPr lang="nl-NL" sz="240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>
                <a:latin typeface="+mj-lt"/>
                <a:ea typeface="Calibri"/>
                <a:cs typeface="Times New Roman"/>
              </a:rPr>
              <a:t>Before October 25th, please send your data management plan (use this </a:t>
            </a:r>
            <a:r>
              <a:rPr lang="en-GB" sz="2400">
                <a:latin typeface="+mj-lt"/>
                <a:ea typeface="Calibri"/>
                <a:cs typeface="Times New Roman"/>
                <a:hlinkClick r:id="rId2"/>
              </a:rPr>
              <a:t>template</a:t>
            </a:r>
            <a:r>
              <a:rPr lang="en-GB" sz="2400">
                <a:latin typeface="+mj-lt"/>
                <a:ea typeface="Calibri"/>
                <a:cs typeface="Times New Roman"/>
              </a:rPr>
              <a:t>) to </a:t>
            </a:r>
            <a:r>
              <a:rPr lang="en-US" sz="2400" u="sng">
                <a:solidFill>
                  <a:srgbClr val="0563C1"/>
                </a:solidFill>
                <a:latin typeface="+mj-lt"/>
                <a:ea typeface="Calibri"/>
                <a:cs typeface="Times New Roman"/>
                <a:hlinkClick r:id="rId3"/>
              </a:rPr>
              <a:t>datastewards_psy_ped@fsw.leidenuniv.nl</a:t>
            </a:r>
            <a:r>
              <a:rPr lang="en-US" sz="2400" u="sng">
                <a:solidFill>
                  <a:srgbClr val="0563C1"/>
                </a:solidFill>
                <a:latin typeface="+mj-lt"/>
                <a:ea typeface="Calibri"/>
                <a:cs typeface="Times New Roman"/>
              </a:rPr>
              <a:t>.</a:t>
            </a:r>
            <a:endParaRPr lang="nl-NL" sz="2400">
              <a:latin typeface="+mj-lt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750"/>
              </a:spcAft>
              <a:buNone/>
            </a:pPr>
            <a:r>
              <a:rPr lang="en-GB" sz="2400">
                <a:latin typeface="+mj-lt"/>
                <a:ea typeface="Calibri"/>
                <a:cs typeface="Times New Roman"/>
              </a:rPr>
              <a:t>If you have </a:t>
            </a:r>
            <a:r>
              <a:rPr lang="en-GB" sz="2400" err="1">
                <a:latin typeface="+mj-lt"/>
                <a:ea typeface="Calibri"/>
                <a:cs typeface="Times New Roman"/>
              </a:rPr>
              <a:t>Powerpoint</a:t>
            </a:r>
            <a:r>
              <a:rPr lang="en-GB" sz="2400">
                <a:latin typeface="+mj-lt"/>
                <a:ea typeface="Calibri"/>
                <a:cs typeface="Times New Roman"/>
              </a:rPr>
              <a:t> slides (optional): we would like to receive them two days in advance (by November 6th).</a:t>
            </a:r>
          </a:p>
        </p:txBody>
      </p:sp>
    </p:spTree>
    <p:extLst>
      <p:ext uri="{BB962C8B-B14F-4D97-AF65-F5344CB8AC3E}">
        <p14:creationId xmlns:p14="http://schemas.microsoft.com/office/powerpoint/2010/main" val="1178271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TextShape 1"/>
          <p:cNvSpPr txBox="1"/>
          <p:nvPr/>
        </p:nvSpPr>
        <p:spPr>
          <a:xfrm>
            <a:off x="1966638" y="-4493"/>
            <a:ext cx="8135640" cy="63288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4400" b="1" spc="-1">
                <a:latin typeface="Minion"/>
              </a:rPr>
              <a:t>Read more…</a:t>
            </a:r>
            <a:endParaRPr lang="en-US" sz="4400" spc="-1">
              <a:latin typeface="Minion"/>
            </a:endParaRPr>
          </a:p>
        </p:txBody>
      </p:sp>
      <p:sp>
        <p:nvSpPr>
          <p:cNvPr id="326" name="TextShape 2"/>
          <p:cNvSpPr txBox="1"/>
          <p:nvPr/>
        </p:nvSpPr>
        <p:spPr>
          <a:xfrm>
            <a:off x="758405" y="623565"/>
            <a:ext cx="11101410" cy="6081696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85750" indent="-285750">
              <a:buClr>
                <a:srgbClr val="0C2577"/>
              </a:buClr>
              <a:buFont typeface="Arial" panose="020B0604020202020204" pitchFamily="34" charset="0"/>
              <a:buChar char="•"/>
            </a:pPr>
            <a:r>
              <a:rPr lang="nl-NL" sz="1400" b="1">
                <a:solidFill>
                  <a:srgbClr val="FF0000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Science - Leiden University (universiteitleiden.nl)</a:t>
            </a:r>
            <a:r>
              <a:rPr lang="nl-NL" sz="1400" b="1">
                <a:solidFill>
                  <a:srgbClr val="FF0000"/>
                </a:solidFill>
                <a:latin typeface="+mj-lt"/>
              </a:rPr>
              <a:t> or </a:t>
            </a:r>
            <a:r>
              <a:rPr lang="nl-NL" sz="1400" b="1" err="1">
                <a:solidFill>
                  <a:srgbClr val="FF0000"/>
                </a:solidFill>
                <a:latin typeface="+mj-lt"/>
              </a:rPr>
              <a:t>the</a:t>
            </a:r>
            <a:r>
              <a:rPr lang="nl-NL" sz="1400" b="1">
                <a:solidFill>
                  <a:srgbClr val="FF0000"/>
                </a:solidFill>
                <a:latin typeface="+mj-lt"/>
              </a:rPr>
              <a:t> </a:t>
            </a:r>
            <a:r>
              <a:rPr lang="nl-NL" sz="1400" b="1">
                <a:solidFill>
                  <a:srgbClr val="FF0000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Research Data Management channel on IPW Teams</a:t>
            </a:r>
            <a:r>
              <a:rPr lang="nl-NL" sz="1400" b="1">
                <a:solidFill>
                  <a:srgbClr val="FF0000"/>
                </a:solidFill>
                <a:latin typeface="+mj-lt"/>
              </a:rPr>
              <a:t> </a:t>
            </a:r>
            <a:r>
              <a:rPr lang="nl-NL" sz="1400" b="1">
                <a:latin typeface="+mj-lt"/>
              </a:rPr>
              <a:t>-</a:t>
            </a:r>
            <a:r>
              <a:rPr lang="nl-NL" sz="1400" b="1" err="1">
                <a:latin typeface="+mj-lt"/>
              </a:rPr>
              <a:t>this</a:t>
            </a:r>
            <a:r>
              <a:rPr lang="nl-NL" sz="1400" b="1">
                <a:latin typeface="+mj-lt"/>
              </a:rPr>
              <a:t> pages </a:t>
            </a:r>
            <a:r>
              <a:rPr lang="nl-NL" sz="1400" b="1" err="1">
                <a:latin typeface="+mj-lt"/>
              </a:rPr>
              <a:t>contains</a:t>
            </a:r>
            <a:r>
              <a:rPr lang="nl-NL" sz="1400" b="1">
                <a:latin typeface="+mj-lt"/>
              </a:rPr>
              <a:t> Leiden </a:t>
            </a:r>
            <a:r>
              <a:rPr lang="nl-NL" sz="1400" b="1" err="1">
                <a:latin typeface="+mj-lt"/>
              </a:rPr>
              <a:t>Behavioural</a:t>
            </a:r>
            <a:r>
              <a:rPr lang="nl-NL" sz="1400" b="1">
                <a:latin typeface="+mj-lt"/>
              </a:rPr>
              <a:t> </a:t>
            </a:r>
            <a:r>
              <a:rPr lang="nl-NL" sz="1400" b="1" err="1">
                <a:latin typeface="+mj-lt"/>
              </a:rPr>
              <a:t>Science</a:t>
            </a:r>
            <a:r>
              <a:rPr lang="nl-NL" sz="1400" b="1">
                <a:latin typeface="+mj-lt"/>
              </a:rPr>
              <a:t> templates </a:t>
            </a:r>
            <a:r>
              <a:rPr lang="nl-NL" sz="1400" b="1" err="1">
                <a:latin typeface="+mj-lt"/>
              </a:rPr>
              <a:t>for</a:t>
            </a:r>
            <a:r>
              <a:rPr lang="nl-NL" sz="1400" b="1">
                <a:latin typeface="+mj-lt"/>
              </a:rPr>
              <a:t> </a:t>
            </a:r>
            <a:r>
              <a:rPr lang="nl-NL" sz="1400" b="1" err="1">
                <a:latin typeface="+mj-lt"/>
              </a:rPr>
              <a:t>DMPs</a:t>
            </a:r>
            <a:r>
              <a:rPr lang="nl-NL" sz="1400" b="1">
                <a:latin typeface="+mj-lt"/>
              </a:rPr>
              <a:t> </a:t>
            </a:r>
            <a:r>
              <a:rPr lang="nl-NL" sz="1400" b="1" err="1">
                <a:latin typeface="+mj-lt"/>
              </a:rPr>
              <a:t>and</a:t>
            </a:r>
            <a:r>
              <a:rPr lang="nl-NL" sz="1400" b="1">
                <a:latin typeface="+mj-lt"/>
              </a:rPr>
              <a:t> </a:t>
            </a:r>
            <a:r>
              <a:rPr lang="nl-NL" sz="1400" b="1" err="1">
                <a:latin typeface="+mj-lt"/>
              </a:rPr>
              <a:t>Publication</a:t>
            </a:r>
            <a:r>
              <a:rPr lang="nl-NL" sz="1400" b="1">
                <a:latin typeface="+mj-lt"/>
              </a:rPr>
              <a:t> packages as well as information </a:t>
            </a:r>
            <a:r>
              <a:rPr lang="nl-NL" sz="1400" b="1" err="1">
                <a:latin typeface="+mj-lt"/>
              </a:rPr>
              <a:t>about</a:t>
            </a:r>
            <a:r>
              <a:rPr lang="nl-NL" sz="1400" b="1">
                <a:latin typeface="+mj-lt"/>
              </a:rPr>
              <a:t> Open </a:t>
            </a:r>
            <a:r>
              <a:rPr lang="nl-NL" sz="1400" b="1" err="1">
                <a:latin typeface="+mj-lt"/>
              </a:rPr>
              <a:t>Science</a:t>
            </a:r>
            <a:r>
              <a:rPr lang="nl-NL" sz="1400" b="1">
                <a:latin typeface="+mj-lt"/>
              </a:rPr>
              <a:t> </a:t>
            </a:r>
            <a:r>
              <a:rPr lang="nl-NL" sz="1400" b="1" err="1">
                <a:latin typeface="+mj-lt"/>
              </a:rPr>
              <a:t>good</a:t>
            </a:r>
            <a:r>
              <a:rPr lang="nl-NL" sz="1400" b="1">
                <a:latin typeface="+mj-lt"/>
              </a:rPr>
              <a:t> </a:t>
            </a:r>
            <a:r>
              <a:rPr lang="nl-NL" sz="1400" b="1" err="1">
                <a:latin typeface="+mj-lt"/>
              </a:rPr>
              <a:t>practices</a:t>
            </a:r>
            <a:r>
              <a:rPr lang="nl-NL" sz="1400" b="1">
                <a:latin typeface="+mj-lt"/>
              </a:rPr>
              <a:t>. </a:t>
            </a:r>
            <a:endParaRPr lang="en-GB" sz="1400" b="1" u="sng" spc="-1">
              <a:latin typeface="+mj-lt"/>
            </a:endParaRPr>
          </a:p>
          <a:p>
            <a:pPr marL="285750" indent="-285750">
              <a:buClr>
                <a:srgbClr val="0C2577"/>
              </a:buClr>
              <a:buFont typeface="Arial" panose="020B0604020202020204" pitchFamily="34" charset="0"/>
              <a:buChar char="•"/>
            </a:pPr>
            <a:endParaRPr lang="en-GB" sz="1400" b="1" u="sng" spc="-1">
              <a:solidFill>
                <a:srgbClr val="99CC00"/>
              </a:solidFill>
              <a:latin typeface="+mj-lt"/>
              <a:hlinkClick r:id="rId4" invalidUrl="http:///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285750" indent="-285750">
              <a:buClr>
                <a:srgbClr val="0C2577"/>
              </a:buClr>
              <a:buFont typeface="Arial" panose="020B0604020202020204" pitchFamily="34" charset="0"/>
              <a:buChar char="•"/>
            </a:pPr>
            <a:r>
              <a:rPr lang="en-GB" sz="1400" u="sng" spc="-1">
                <a:solidFill>
                  <a:schemeClr val="bg2">
                    <a:lumMod val="49000"/>
                    <a:lumOff val="51000"/>
                  </a:schemeClr>
                </a:solidFill>
                <a:latin typeface="+mj-lt"/>
              </a:rPr>
              <a:t>MRI Data Sharing Guide</a:t>
            </a:r>
            <a:r>
              <a:rPr lang="en-GB" sz="1400" spc="-1">
                <a:solidFill>
                  <a:schemeClr val="bg2">
                    <a:lumMod val="49000"/>
                    <a:lumOff val="51000"/>
                  </a:schemeClr>
                </a:solidFill>
                <a:latin typeface="+mj-lt"/>
              </a:rPr>
              <a:t> </a:t>
            </a:r>
            <a:r>
              <a:rPr lang="en-GB" sz="1400" spc="-1">
                <a:latin typeface="+mj-lt"/>
              </a:rPr>
              <a:t>-  this flowchart helps you think about whether, and how, you can share your MRI data</a:t>
            </a:r>
          </a:p>
          <a:p>
            <a:pPr marL="286385" indent="-285750">
              <a:buClr>
                <a:srgbClr val="0C2577"/>
              </a:buClr>
              <a:buFont typeface="Arial" panose="020B0604020202020204" pitchFamily="34" charset="0"/>
              <a:buChar char="•"/>
            </a:pPr>
            <a:endParaRPr lang="en-US" sz="1400" spc="-1">
              <a:solidFill>
                <a:srgbClr val="0C2577"/>
              </a:solidFill>
              <a:latin typeface="+mj-lt"/>
            </a:endParaRPr>
          </a:p>
          <a:p>
            <a:pPr marL="286385" indent="-285750">
              <a:buClr>
                <a:srgbClr val="0C2577"/>
              </a:buClr>
              <a:buFont typeface="Arial" panose="020B0604020202020204" pitchFamily="34" charset="0"/>
              <a:buChar char="•"/>
            </a:pPr>
            <a:r>
              <a:rPr lang="en-GB" sz="1400" u="sng" spc="-1">
                <a:solidFill>
                  <a:schemeClr val="bg2">
                    <a:lumMod val="49000"/>
                    <a:lumOff val="51000"/>
                  </a:schemeClr>
                </a:solidFill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Expert tour guide on data management</a:t>
            </a:r>
            <a:r>
              <a:rPr lang="en-GB" sz="1400" spc="-1">
                <a:solidFill>
                  <a:schemeClr val="bg2">
                    <a:lumMod val="49000"/>
                    <a:lumOff val="51000"/>
                  </a:schemeClr>
                </a:solidFill>
                <a:latin typeface="+mj-lt"/>
              </a:rPr>
              <a:t> </a:t>
            </a:r>
            <a:r>
              <a:rPr lang="en-GB" sz="1400" spc="-1">
                <a:latin typeface="+mj-lt"/>
              </a:rPr>
              <a:t>by Consortium of European Social Science Data Archives. A reminder of basic principles of RDM from an international perspective</a:t>
            </a:r>
            <a:endParaRPr lang="en-US" sz="1400" spc="-1">
              <a:latin typeface="+mj-lt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400" spc="-1">
              <a:latin typeface="+mj-lt"/>
            </a:endParaRPr>
          </a:p>
          <a:p>
            <a:pPr marL="286385" indent="-285750">
              <a:buClr>
                <a:srgbClr val="0C2577"/>
              </a:buClr>
              <a:buFont typeface="Arial" panose="020B0604020202020204" pitchFamily="34" charset="0"/>
              <a:buChar char="•"/>
            </a:pPr>
            <a:r>
              <a:rPr lang="en-GB" sz="1400" spc="-1">
                <a:latin typeface="+mj-lt"/>
              </a:rPr>
              <a:t>What is pseudonymous, de-identified or anonymous data?</a:t>
            </a:r>
            <a:r>
              <a:rPr lang="en-GB" sz="1400" spc="-1">
                <a:solidFill>
                  <a:srgbClr val="0C2577"/>
                </a:solidFill>
                <a:latin typeface="+mj-lt"/>
              </a:rPr>
              <a:t> </a:t>
            </a:r>
            <a:br>
              <a:rPr sz="1400">
                <a:latin typeface="+mj-lt"/>
              </a:rPr>
            </a:br>
            <a:r>
              <a:rPr lang="en-GB" sz="1400" u="sng" spc="-1">
                <a:solidFill>
                  <a:schemeClr val="bg2">
                    <a:lumMod val="49000"/>
                    <a:lumOff val="51000"/>
                  </a:schemeClr>
                </a:solidFill>
                <a:latin typeface="+mj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 Visual Guide to Practical Data De-Identification</a:t>
            </a:r>
            <a:r>
              <a:rPr lang="en-GB" sz="1400" spc="-1">
                <a:solidFill>
                  <a:schemeClr val="bg2">
                    <a:lumMod val="49000"/>
                    <a:lumOff val="51000"/>
                  </a:schemeClr>
                </a:solidFill>
                <a:latin typeface="+mj-lt"/>
              </a:rPr>
              <a:t> </a:t>
            </a:r>
            <a:endParaRPr lang="en-US" sz="1400" spc="-1">
              <a:solidFill>
                <a:schemeClr val="bg2">
                  <a:lumMod val="49000"/>
                  <a:lumOff val="51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400" spc="-1">
              <a:solidFill>
                <a:srgbClr val="0C2577"/>
              </a:solidFill>
              <a:latin typeface="+mj-lt"/>
            </a:endParaRPr>
          </a:p>
          <a:p>
            <a:pPr marL="286385" indent="-285750">
              <a:buClr>
                <a:srgbClr val="0C2577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400" spc="-1">
                <a:latin typeface="+mj-lt"/>
              </a:rPr>
              <a:t>Klein, O., et al. (2018). A Practical Guide for Transparency in Psychological Science. Collabra: Psychology, 4(1): 20. DOI:</a:t>
            </a:r>
            <a:r>
              <a:rPr lang="en-GB" sz="1400" spc="-1">
                <a:solidFill>
                  <a:srgbClr val="0C2577"/>
                </a:solidFill>
                <a:latin typeface="+mj-lt"/>
              </a:rPr>
              <a:t> </a:t>
            </a:r>
            <a:r>
              <a:rPr lang="en-GB" sz="1400" u="sng" spc="-1">
                <a:solidFill>
                  <a:schemeClr val="bg2">
                    <a:lumMod val="49000"/>
                    <a:lumOff val="51000"/>
                  </a:schemeClr>
                </a:solidFill>
                <a:latin typeface="+mj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https://doi.org/10.1525/collabra.158</a:t>
            </a:r>
            <a:r>
              <a:rPr lang="en-GB" sz="1400" spc="-1">
                <a:solidFill>
                  <a:schemeClr val="bg2">
                    <a:lumMod val="49000"/>
                    <a:lumOff val="51000"/>
                  </a:schemeClr>
                </a:solidFill>
                <a:latin typeface="+mj-lt"/>
              </a:rPr>
              <a:t> </a:t>
            </a:r>
            <a:endParaRPr lang="en-US" sz="1400" spc="-1">
              <a:solidFill>
                <a:schemeClr val="bg2">
                  <a:lumMod val="49000"/>
                  <a:lumOff val="51000"/>
                </a:schemeClr>
              </a:solidFill>
              <a:latin typeface="+mj-lt"/>
            </a:endParaRPr>
          </a:p>
          <a:p>
            <a:pPr marL="286385" indent="-285750">
              <a:buClr>
                <a:srgbClr val="0C2577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400" spc="-1">
                <a:latin typeface="+mj-lt"/>
              </a:rPr>
              <a:t>And the guide itself:</a:t>
            </a:r>
            <a:r>
              <a:rPr lang="en-GB" sz="1400" spc="-1">
                <a:solidFill>
                  <a:schemeClr val="bg2">
                    <a:lumMod val="49000"/>
                    <a:lumOff val="51000"/>
                  </a:schemeClr>
                </a:solidFill>
                <a:latin typeface="+mj-lt"/>
              </a:rPr>
              <a:t> </a:t>
            </a:r>
            <a:r>
              <a:rPr lang="en-GB" sz="1400" u="sng" spc="-1">
                <a:solidFill>
                  <a:schemeClr val="bg2">
                    <a:lumMod val="49000"/>
                    <a:lumOff val="51000"/>
                  </a:schemeClr>
                </a:solidFill>
                <a:latin typeface="+mj-lt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https://psych-transparency-guide.uni-koeln.de</a:t>
            </a:r>
            <a:r>
              <a:rPr lang="en-GB" sz="1400" spc="-1">
                <a:solidFill>
                  <a:schemeClr val="bg2">
                    <a:lumMod val="49000"/>
                    <a:lumOff val="51000"/>
                  </a:schemeClr>
                </a:solidFill>
                <a:latin typeface="+mj-lt"/>
              </a:rPr>
              <a:t>  </a:t>
            </a:r>
            <a:endParaRPr lang="en-US" sz="1600">
              <a:solidFill>
                <a:schemeClr val="bg2">
                  <a:lumMod val="49000"/>
                  <a:lumOff val="51000"/>
                </a:schemeClr>
              </a:solidFill>
              <a:latin typeface="+mj-lt"/>
            </a:endParaRPr>
          </a:p>
          <a:p>
            <a:pPr marL="286385" indent="-285750">
              <a:buClr>
                <a:srgbClr val="0C2577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400" spc="-1">
              <a:latin typeface="+mj-lt"/>
              <a:ea typeface="+mn-lt"/>
              <a:cs typeface="+mn-lt"/>
            </a:endParaRPr>
          </a:p>
          <a:p>
            <a:pPr marL="286385" indent="-285750">
              <a:buClr>
                <a:srgbClr val="0C2577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400" spc="-1">
                <a:latin typeface="+mj-lt"/>
                <a:ea typeface="+mn-lt"/>
                <a:cs typeface="+mn-lt"/>
              </a:rPr>
              <a:t>Better coding for reproducible research </a:t>
            </a:r>
            <a:r>
              <a:rPr lang="en-GB" sz="1400" spc="-1">
                <a:solidFill>
                  <a:schemeClr val="bg2">
                    <a:lumMod val="49000"/>
                    <a:lumOff val="51000"/>
                  </a:schemeClr>
                </a:solidFill>
                <a:latin typeface="+mj-lt"/>
                <a:ea typeface="+mn-lt"/>
                <a:cs typeface="+mn-lt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10.5281/zenodo.13644575</a:t>
            </a:r>
            <a:endParaRPr lang="en-GB" sz="1400" spc="-1">
              <a:solidFill>
                <a:schemeClr val="bg2">
                  <a:lumMod val="49000"/>
                  <a:lumOff val="51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400" spc="-1">
              <a:solidFill>
                <a:srgbClr val="0C2577"/>
              </a:solidFill>
              <a:latin typeface="+mj-lt"/>
            </a:endParaRPr>
          </a:p>
          <a:p>
            <a:pPr marL="286385" indent="-285750">
              <a:buClr>
                <a:srgbClr val="0C2577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400" spc="-1">
                <a:latin typeface="+mj-lt"/>
              </a:rPr>
              <a:t>Data Documentation Initiative (DDI): an international standard for describing the data produced by surveys and other observational methods in the social, </a:t>
            </a:r>
            <a:r>
              <a:rPr lang="en-GB" sz="1400" spc="-1" err="1">
                <a:latin typeface="+mj-lt"/>
              </a:rPr>
              <a:t>behavioral</a:t>
            </a:r>
            <a:r>
              <a:rPr lang="en-GB" sz="1400" spc="-1">
                <a:latin typeface="+mj-lt"/>
              </a:rPr>
              <a:t>, economic, and health sciences (useful to some but needs slightly more advanced skills))</a:t>
            </a:r>
            <a:r>
              <a:rPr lang="en-GB" sz="1400" spc="-1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GB" sz="1400" u="sng" spc="-1">
                <a:solidFill>
                  <a:schemeClr val="bg2">
                    <a:lumMod val="49000"/>
                    <a:lumOff val="51000"/>
                  </a:schemeClr>
                </a:solidFill>
                <a:latin typeface="+mj-lt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https://ddialliance.org/training/getting-started</a:t>
            </a:r>
            <a:endParaRPr lang="en-GB" sz="1400" u="sng" spc="-1">
              <a:solidFill>
                <a:schemeClr val="bg2">
                  <a:lumMod val="49000"/>
                  <a:lumOff val="51000"/>
                </a:schemeClr>
              </a:solidFill>
              <a:latin typeface="+mj-lt"/>
              <a:cs typeface="Calibri" panose="020F0502020204030204"/>
            </a:endParaRPr>
          </a:p>
          <a:p>
            <a:pPr marL="286385" indent="-285750">
              <a:buClr>
                <a:srgbClr val="0C2577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400" u="sng" spc="-1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  <a:p>
            <a:pPr marL="286385" indent="-285750">
              <a:buClr>
                <a:srgbClr val="0C2577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nl-NL" sz="1400" spc="-1">
                <a:latin typeface="+mj-lt"/>
              </a:rPr>
              <a:t>FAIR </a:t>
            </a:r>
            <a:r>
              <a:rPr lang="nl-NL" sz="1400" spc="-1" err="1">
                <a:latin typeface="+mj-lt"/>
              </a:rPr>
              <a:t>Aware</a:t>
            </a:r>
            <a:r>
              <a:rPr lang="nl-NL" sz="1400" spc="-1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:</a:t>
            </a:r>
            <a:r>
              <a:rPr lang="nl-NL" sz="1400" spc="-1">
                <a:solidFill>
                  <a:schemeClr val="bg2">
                    <a:lumMod val="49000"/>
                    <a:lumOff val="51000"/>
                  </a:schemeClr>
                </a:solidFill>
                <a:latin typeface="+mj-lt"/>
              </a:rPr>
              <a:t> </a:t>
            </a:r>
            <a:r>
              <a:rPr lang="nl-NL" sz="1400" spc="-1">
                <a:solidFill>
                  <a:schemeClr val="bg2">
                    <a:lumMod val="49000"/>
                    <a:lumOff val="51000"/>
                  </a:schemeClr>
                </a:solidFill>
                <a:latin typeface="+mj-lt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https://fairaware.dans.knaw.nl/</a:t>
            </a:r>
            <a:br>
              <a:rPr lang="nl-NL" sz="1400" spc="-1">
                <a:latin typeface="+mj-lt"/>
              </a:rPr>
            </a:br>
            <a:endParaRPr lang="en-GB" sz="1400">
              <a:latin typeface="+mj-lt"/>
              <a:cs typeface="Calibri" panose="020F0502020204030204"/>
            </a:endParaRPr>
          </a:p>
          <a:p>
            <a:pPr marL="286385" indent="-285750">
              <a:buClr>
                <a:srgbClr val="0C2577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nl-NL" sz="1400" spc="-1">
                <a:latin typeface="+mj-lt"/>
              </a:rPr>
              <a:t>CESSDA Data Management Expert Guide:</a:t>
            </a:r>
            <a:r>
              <a:rPr lang="nl-NL" sz="1400" spc="-1">
                <a:solidFill>
                  <a:schemeClr val="bg2">
                    <a:lumMod val="49000"/>
                    <a:lumOff val="51000"/>
                  </a:schemeClr>
                </a:solidFill>
                <a:latin typeface="+mj-lt"/>
              </a:rPr>
              <a:t> </a:t>
            </a:r>
            <a:r>
              <a:rPr lang="nl-NL" sz="1400" spc="-1">
                <a:solidFill>
                  <a:schemeClr val="bg2">
                    <a:lumMod val="49000"/>
                    <a:lumOff val="51000"/>
                  </a:schemeClr>
                </a:solidFill>
                <a:latin typeface="+mj-lt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https://dmeg.cessda.eu/Data-Management-Expert-Guide</a:t>
            </a:r>
            <a:endParaRPr lang="en-GB" sz="1400">
              <a:solidFill>
                <a:schemeClr val="bg2">
                  <a:lumMod val="49000"/>
                  <a:lumOff val="51000"/>
                </a:schemeClr>
              </a:solidFill>
              <a:latin typeface="+mj-lt"/>
              <a:cs typeface="Calibri" panose="020F0502020204030204"/>
              <a:hlinkClick r:id="rId1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grpSp>
        <p:nvGrpSpPr>
          <p:cNvPr id="328" name="Group 3"/>
          <p:cNvGrpSpPr/>
          <p:nvPr/>
        </p:nvGrpSpPr>
        <p:grpSpPr>
          <a:xfrm>
            <a:off x="7683351" y="3664413"/>
            <a:ext cx="2648880" cy="588960"/>
            <a:chOff x="6281640" y="2720520"/>
            <a:chExt cx="2648880" cy="588960"/>
          </a:xfrm>
        </p:grpSpPr>
        <p:pic>
          <p:nvPicPr>
            <p:cNvPr id="329" name="Picture 10"/>
            <p:cNvPicPr/>
            <p:nvPr/>
          </p:nvPicPr>
          <p:blipFill>
            <a:blip r:embed="rId13"/>
            <a:stretch/>
          </p:blipFill>
          <p:spPr>
            <a:xfrm>
              <a:off x="6281640" y="2720520"/>
              <a:ext cx="657360" cy="5889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30" name="Picture 12"/>
            <p:cNvPicPr/>
            <p:nvPr/>
          </p:nvPicPr>
          <p:blipFill>
            <a:blip r:embed="rId14"/>
            <a:stretch/>
          </p:blipFill>
          <p:spPr>
            <a:xfrm>
              <a:off x="6939360" y="2720520"/>
              <a:ext cx="675720" cy="5875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31" name="Picture 14"/>
            <p:cNvPicPr/>
            <p:nvPr/>
          </p:nvPicPr>
          <p:blipFill>
            <a:blip r:embed="rId15"/>
            <a:stretch/>
          </p:blipFill>
          <p:spPr>
            <a:xfrm>
              <a:off x="7615440" y="2720520"/>
              <a:ext cx="657360" cy="5875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32" name="Picture 16"/>
            <p:cNvPicPr/>
            <p:nvPr/>
          </p:nvPicPr>
          <p:blipFill>
            <a:blip r:embed="rId16"/>
            <a:stretch/>
          </p:blipFill>
          <p:spPr>
            <a:xfrm>
              <a:off x="8273160" y="2720520"/>
              <a:ext cx="657360" cy="578520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0403142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Thank</a:t>
            </a:r>
            <a:r>
              <a:rPr lang="nl-NL"/>
              <a:t> </a:t>
            </a:r>
            <a:r>
              <a:rPr lang="nl-NL" err="1"/>
              <a:t>you</a:t>
            </a:r>
            <a:r>
              <a:rPr lang="nl-NL"/>
              <a:t> </a:t>
            </a:r>
            <a:r>
              <a:rPr lang="nl-NL" err="1"/>
              <a:t>for</a:t>
            </a:r>
            <a:r>
              <a:rPr lang="nl-NL"/>
              <a:t> </a:t>
            </a:r>
            <a:r>
              <a:rPr lang="nl-NL" err="1"/>
              <a:t>listening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850639269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17468" y="404664"/>
            <a:ext cx="13664882" cy="432048"/>
          </a:xfrm>
        </p:spPr>
        <p:txBody>
          <a:bodyPr/>
          <a:lstStyle/>
          <a:p>
            <a:pPr>
              <a:defRPr/>
            </a:pPr>
            <a:r>
              <a:rPr lang="en-US" sz="3998" kern="0"/>
              <a:t>Data Management Policy Leiden University</a:t>
            </a:r>
            <a:endParaRPr lang="nl-NL" sz="3998" kern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8696468" y="6473105"/>
            <a:ext cx="3708578" cy="365125"/>
          </a:xfrm>
        </p:spPr>
        <p:txBody>
          <a:bodyPr/>
          <a:lstStyle/>
          <a:p>
            <a:fld id="{5EE7099E-8998-4851-915A-4F4831808297}" type="slidenum">
              <a:rPr lang="nl-NL" smtClean="0">
                <a:latin typeface="+mj-lt"/>
              </a:rPr>
              <a:pPr/>
              <a:t>1</a:t>
            </a:fld>
            <a:endParaRPr lang="nl-NL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C1476F-876D-42DF-8C63-ACB90CED5F1C}"/>
              </a:ext>
            </a:extLst>
          </p:cNvPr>
          <p:cNvSpPr txBox="1"/>
          <p:nvPr/>
        </p:nvSpPr>
        <p:spPr>
          <a:xfrm flipH="1">
            <a:off x="10767167" y="611068"/>
            <a:ext cx="53300" cy="0"/>
          </a:xfrm>
          <a:prstGeom prst="rect">
            <a:avLst/>
          </a:prstGeom>
          <a:noFill/>
        </p:spPr>
        <p:txBody>
          <a:bodyPr wrap="none" lIns="107944" tIns="107944" rIns="107944" bIns="107944" rtlCol="0">
            <a:noAutofit/>
          </a:bodyPr>
          <a:lstStyle/>
          <a:p>
            <a:endParaRPr lang="en-NL" sz="1799" err="1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478A198-FC1A-168A-6A33-616098F2E5F6}"/>
              </a:ext>
            </a:extLst>
          </p:cNvPr>
          <p:cNvGrpSpPr>
            <a:grpSpLocks noChangeAspect="1"/>
          </p:cNvGrpSpPr>
          <p:nvPr/>
        </p:nvGrpSpPr>
        <p:grpSpPr>
          <a:xfrm>
            <a:off x="316345" y="982004"/>
            <a:ext cx="11687486" cy="5442693"/>
            <a:chOff x="1517724" y="680564"/>
            <a:chExt cx="8804803" cy="5472583"/>
          </a:xfrm>
        </p:grpSpPr>
        <p:sp>
          <p:nvSpPr>
            <p:cNvPr id="6" name="Rectangle 2">
              <a:extLst>
                <a:ext uri="{FF2B5EF4-FFF2-40B4-BE49-F238E27FC236}">
                  <a16:creationId xmlns:a16="http://schemas.microsoft.com/office/drawing/2014/main" id="{7CDDEE8E-BE07-B7EE-EF90-0B864236C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6727" y="680564"/>
              <a:ext cx="8064896" cy="1223962"/>
            </a:xfrm>
            <a:prstGeom prst="rect">
              <a:avLst/>
            </a:prstGeom>
            <a:solidFill>
              <a:srgbClr val="B3DBFF"/>
            </a:solidFill>
            <a:ln w="12700">
              <a:solidFill>
                <a:srgbClr val="0C2577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nl-NL" sz="1799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8" name="Rectangle 2">
              <a:extLst>
                <a:ext uri="{FF2B5EF4-FFF2-40B4-BE49-F238E27FC236}">
                  <a16:creationId xmlns:a16="http://schemas.microsoft.com/office/drawing/2014/main" id="{32C90ECD-DE48-6A63-9637-3403759DD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4915" y="2303179"/>
              <a:ext cx="8198716" cy="1655762"/>
            </a:xfrm>
            <a:prstGeom prst="rect">
              <a:avLst/>
            </a:prstGeom>
            <a:solidFill>
              <a:srgbClr val="0066CC"/>
            </a:solidFill>
            <a:ln w="12700">
              <a:solidFill>
                <a:srgbClr val="0C2577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nl-NL" sz="1799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12" name="Rectangle 3">
              <a:extLst>
                <a:ext uri="{FF2B5EF4-FFF2-40B4-BE49-F238E27FC236}">
                  <a16:creationId xmlns:a16="http://schemas.microsoft.com/office/drawing/2014/main" id="{63493EF1-7130-F12F-59FC-71F5EFCE10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361" y="4437112"/>
              <a:ext cx="8235270" cy="1368152"/>
            </a:xfrm>
            <a:prstGeom prst="rect">
              <a:avLst/>
            </a:prstGeom>
            <a:solidFill>
              <a:srgbClr val="003399"/>
            </a:solidFill>
            <a:ln w="12700">
              <a:solidFill>
                <a:srgbClr val="0C2577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nl-NL" sz="1799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13" name="Text Box 4">
              <a:extLst>
                <a:ext uri="{FF2B5EF4-FFF2-40B4-BE49-F238E27FC236}">
                  <a16:creationId xmlns:a16="http://schemas.microsoft.com/office/drawing/2014/main" id="{04D328EF-39FD-69D6-BC74-515A6266AB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0279" y="2426617"/>
              <a:ext cx="7844014" cy="9980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t">
              <a:spAutoFit/>
            </a:bodyPr>
            <a:lstStyle>
              <a:lvl1pPr eaLnBrk="0" hangingPunct="0">
                <a:defRPr sz="2000">
                  <a:solidFill>
                    <a:schemeClr val="bg1"/>
                  </a:solidFill>
                  <a:latin typeface="Minion" pitchFamily="2" charset="0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Minion" pitchFamily="2" charset="0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Minion" pitchFamily="2" charset="0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Minion" pitchFamily="2" charset="0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Minion" pitchFamily="2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Minion" pitchFamily="2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Minion" pitchFamily="2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Minion" pitchFamily="2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Minion" pitchFamily="2" charset="0"/>
                </a:defRPr>
              </a:lvl9pPr>
            </a:lstStyle>
            <a:p>
              <a:pPr marL="342265" indent="-342265">
                <a:buFont typeface="Wingdings" panose="05000000000000000000" pitchFamily="2" charset="2"/>
                <a:buChar char="ü"/>
                <a:defRPr/>
              </a:pPr>
              <a:r>
                <a:rPr lang="en-US" sz="1950">
                  <a:solidFill>
                    <a:srgbClr val="FFFFFF"/>
                  </a:solidFill>
                  <a:latin typeface="+mj-lt"/>
                </a:rPr>
                <a:t>Securely store your data to prevent data loss and protect participants' privacy</a:t>
              </a:r>
              <a:endParaRPr lang="en-US" sz="1950">
                <a:latin typeface="+mj-lt"/>
              </a:endParaRPr>
            </a:p>
            <a:p>
              <a:pPr marL="342265" indent="-342265">
                <a:buFont typeface="Wingdings" panose="05000000000000000000" pitchFamily="2" charset="2"/>
                <a:buChar char="ü"/>
                <a:defRPr/>
              </a:pPr>
              <a:r>
                <a:rPr lang="en-US" sz="1950">
                  <a:solidFill>
                    <a:srgbClr val="FFFFFF"/>
                  </a:solidFill>
                  <a:latin typeface="+mj-lt"/>
                </a:rPr>
                <a:t>Prepare to be FAIR (consider which data can be shared, write documentation)</a:t>
              </a:r>
            </a:p>
            <a:p>
              <a:pPr marL="342265" indent="-342265">
                <a:buFont typeface="Wingdings" panose="05000000000000000000" pitchFamily="2" charset="2"/>
                <a:buChar char="ü"/>
                <a:defRPr/>
              </a:pPr>
              <a:r>
                <a:rPr lang="en-US" sz="1950">
                  <a:solidFill>
                    <a:srgbClr val="FFFFFF"/>
                  </a:solidFill>
                  <a:latin typeface="+mj-lt"/>
                </a:rPr>
                <a:t>Update your DMP when necessary</a:t>
              </a:r>
            </a:p>
          </p:txBody>
        </p:sp>
        <p:sp>
          <p:nvSpPr>
            <p:cNvPr id="14" name="Text Box 5">
              <a:extLst>
                <a:ext uri="{FF2B5EF4-FFF2-40B4-BE49-F238E27FC236}">
                  <a16:creationId xmlns:a16="http://schemas.microsoft.com/office/drawing/2014/main" id="{69BFF4F4-2C56-7047-A5AE-9D92ED7521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5157" y="4393124"/>
              <a:ext cx="8027370" cy="16014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t">
              <a:spAutoFit/>
            </a:bodyPr>
            <a:lstStyle>
              <a:lvl1pPr eaLnBrk="0" hangingPunct="0">
                <a:defRPr sz="2000">
                  <a:solidFill>
                    <a:schemeClr val="bg1"/>
                  </a:solidFill>
                  <a:latin typeface="Minion" pitchFamily="2" charset="0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Minion" pitchFamily="2" charset="0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Minion" pitchFamily="2" charset="0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Minion" pitchFamily="2" charset="0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Minion" pitchFamily="2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Minion" pitchFamily="2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Minion" pitchFamily="2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Minion" pitchFamily="2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Minion" pitchFamily="2" charset="0"/>
                </a:defRPr>
              </a:lvl9pPr>
            </a:lstStyle>
            <a:p>
              <a:pPr>
                <a:buFont typeface="Wingdings"/>
                <a:buChar char="ü"/>
                <a:defRPr/>
              </a:pPr>
              <a:endParaRPr lang="en-US" sz="1950" b="1">
                <a:solidFill>
                  <a:srgbClr val="FFFFFF"/>
                </a:solidFill>
                <a:latin typeface="+mj-lt"/>
              </a:endParaRPr>
            </a:p>
            <a:p>
              <a:pPr marL="342265" indent="-342265">
                <a:buFont typeface="Wingdings" panose="05000000000000000000" pitchFamily="2" charset="2"/>
                <a:buChar char="ü"/>
                <a:defRPr/>
              </a:pPr>
              <a:r>
                <a:rPr lang="en-US" sz="1950">
                  <a:solidFill>
                    <a:srgbClr val="FFFFFF"/>
                  </a:solidFill>
                  <a:latin typeface="+mj-lt"/>
                </a:rPr>
                <a:t>Make a publication package (Data should be FAIR, minimum 10 years)</a:t>
              </a:r>
            </a:p>
            <a:p>
              <a:pPr marL="342265" indent="-342265">
                <a:buFont typeface="Wingdings" panose="05000000000000000000" pitchFamily="2" charset="2"/>
                <a:buChar char="ü"/>
                <a:defRPr/>
              </a:pPr>
              <a:r>
                <a:rPr lang="en-US" sz="1950">
                  <a:solidFill>
                    <a:srgbClr val="FFFFFF"/>
                  </a:solidFill>
                  <a:latin typeface="+mj-lt"/>
                </a:rPr>
                <a:t>Keep a copy of your data on university network (</a:t>
              </a:r>
              <a:r>
                <a:rPr lang="en-US" sz="1950" err="1">
                  <a:solidFill>
                    <a:srgbClr val="FFFFFF"/>
                  </a:solidFill>
                  <a:latin typeface="+mj-lt"/>
                </a:rPr>
                <a:t>J:Drive</a:t>
              </a:r>
              <a:r>
                <a:rPr lang="en-US" sz="1950">
                  <a:solidFill>
                    <a:srgbClr val="FFFFFF"/>
                  </a:solidFill>
                  <a:latin typeface="+mj-lt"/>
                </a:rPr>
                <a:t>)</a:t>
              </a:r>
            </a:p>
            <a:p>
              <a:pPr marL="342265" indent="-342265">
                <a:buFont typeface="Wingdings" panose="05000000000000000000" pitchFamily="2" charset="2"/>
                <a:buChar char="ü"/>
                <a:defRPr/>
              </a:pPr>
              <a:r>
                <a:rPr lang="en-US" sz="1950">
                  <a:solidFill>
                    <a:srgbClr val="FFFFFF"/>
                  </a:solidFill>
                  <a:latin typeface="+mj-lt"/>
                </a:rPr>
                <a:t>The data stewards will archive your DMP</a:t>
              </a:r>
            </a:p>
          </p:txBody>
        </p:sp>
        <p:sp>
          <p:nvSpPr>
            <p:cNvPr id="15" name="Text Box 6">
              <a:extLst>
                <a:ext uri="{FF2B5EF4-FFF2-40B4-BE49-F238E27FC236}">
                  <a16:creationId xmlns:a16="http://schemas.microsoft.com/office/drawing/2014/main" id="{62AE915A-72AE-55EC-9E21-8074334EEB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0279" y="1010411"/>
              <a:ext cx="7883353" cy="8200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t">
              <a:spAutoFit/>
            </a:bodyPr>
            <a:lstStyle>
              <a:lvl1pPr eaLnBrk="0" hangingPunct="0">
                <a:defRPr sz="2000">
                  <a:solidFill>
                    <a:schemeClr val="bg1"/>
                  </a:solidFill>
                  <a:latin typeface="Minion" pitchFamily="2" charset="0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Minion" pitchFamily="2" charset="0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Minion" pitchFamily="2" charset="0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Minion" pitchFamily="2" charset="0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Minion" pitchFamily="2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Minion" pitchFamily="2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Minion" pitchFamily="2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Minion" pitchFamily="2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Minion" pitchFamily="2" charset="0"/>
                </a:defRPr>
              </a:lvl9pPr>
            </a:lstStyle>
            <a:p>
              <a:pPr marL="342265" indent="-342265" eaLnBrk="1" hangingPunct="1">
                <a:spcBef>
                  <a:spcPct val="50000"/>
                </a:spcBef>
                <a:buFont typeface="Wingdings" panose="05000000000000000000" pitchFamily="2" charset="2"/>
                <a:buChar char="ü"/>
                <a:defRPr/>
              </a:pPr>
              <a:r>
                <a:rPr lang="en-US" sz="2350">
                  <a:solidFill>
                    <a:srgbClr val="003399"/>
                  </a:solidFill>
                  <a:latin typeface="+mj-lt"/>
                  <a:cs typeface="Arial"/>
                </a:rPr>
                <a:t>Write a data management plan (DMP) at the start of your PhD </a:t>
              </a:r>
              <a:br>
                <a:rPr lang="en-US" sz="2350">
                  <a:solidFill>
                    <a:srgbClr val="003399"/>
                  </a:solidFill>
                  <a:latin typeface="+mj-lt"/>
                  <a:cs typeface="Arial"/>
                </a:rPr>
              </a:br>
              <a:r>
                <a:rPr lang="en-US" sz="2350">
                  <a:solidFill>
                    <a:srgbClr val="003399"/>
                  </a:solidFill>
                  <a:latin typeface="+mj-lt"/>
                  <a:cs typeface="Arial"/>
                </a:rPr>
                <a:t>(PSY: once per PhD, IPW: once per project)</a:t>
              </a:r>
              <a:endParaRPr lang="en-US" sz="2350">
                <a:latin typeface="+mj-lt"/>
                <a:cs typeface="Arial"/>
              </a:endParaRPr>
            </a:p>
          </p:txBody>
        </p:sp>
        <p:sp>
          <p:nvSpPr>
            <p:cNvPr id="16" name="Curved Left Arrow 2">
              <a:extLst>
                <a:ext uri="{FF2B5EF4-FFF2-40B4-BE49-F238E27FC236}">
                  <a16:creationId xmlns:a16="http://schemas.microsoft.com/office/drawing/2014/main" id="{0EC2C130-A63D-8AE9-FF1E-DAA4E70A59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2025" y="2662241"/>
              <a:ext cx="731838" cy="1216025"/>
            </a:xfrm>
            <a:prstGeom prst="curvedLeftArrow">
              <a:avLst>
                <a:gd name="adj1" fmla="val 24986"/>
                <a:gd name="adj2" fmla="val 49971"/>
                <a:gd name="adj3" fmla="val 25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 sz="1799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5A89B5C-D113-C2EE-1C59-1BCEB47D11E8}"/>
                </a:ext>
              </a:extLst>
            </p:cNvPr>
            <p:cNvSpPr txBox="1"/>
            <p:nvPr/>
          </p:nvSpPr>
          <p:spPr>
            <a:xfrm rot="16200000">
              <a:off x="1339518" y="895323"/>
              <a:ext cx="1330796" cy="901278"/>
            </a:xfrm>
            <a:prstGeom prst="rect">
              <a:avLst/>
            </a:prstGeom>
            <a:noFill/>
          </p:spPr>
          <p:txBody>
            <a:bodyPr wrap="square" lIns="107944" tIns="107944" rIns="107944" bIns="107944" rtlCol="0">
              <a:noAutofit/>
            </a:bodyPr>
            <a:lstStyle/>
            <a:p>
              <a:pPr algn="ctr">
                <a:defRPr/>
              </a:pPr>
              <a:r>
                <a:rPr lang="en-US" sz="1799" b="1">
                  <a:solidFill>
                    <a:srgbClr val="002060"/>
                  </a:solidFill>
                  <a:latin typeface="+mj-lt"/>
                </a:rPr>
                <a:t>BEFORE</a:t>
              </a:r>
              <a:endParaRPr lang="nl-NL" sz="1799" b="1" err="1">
                <a:solidFill>
                  <a:srgbClr val="002060"/>
                </a:solidFill>
                <a:latin typeface="+mj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7B29B3F-4ABE-F783-60B3-F93ECC3B7CA9}"/>
                </a:ext>
              </a:extLst>
            </p:cNvPr>
            <p:cNvSpPr txBox="1"/>
            <p:nvPr/>
          </p:nvSpPr>
          <p:spPr>
            <a:xfrm rot="16200000">
              <a:off x="1148692" y="2686171"/>
              <a:ext cx="1655762" cy="901278"/>
            </a:xfrm>
            <a:prstGeom prst="rect">
              <a:avLst/>
            </a:prstGeom>
            <a:noFill/>
          </p:spPr>
          <p:txBody>
            <a:bodyPr wrap="square" lIns="107944" tIns="107944" rIns="107944" bIns="107944" rtlCol="0">
              <a:noAutofit/>
            </a:bodyPr>
            <a:lstStyle/>
            <a:p>
              <a:pPr algn="ctr">
                <a:defRPr/>
              </a:pPr>
              <a:r>
                <a:rPr lang="en-US" sz="1799" b="1">
                  <a:solidFill>
                    <a:srgbClr val="002060"/>
                  </a:solidFill>
                  <a:latin typeface="+mj-lt"/>
                </a:rPr>
                <a:t>DURING</a:t>
              </a:r>
              <a:endParaRPr lang="nl-NL" sz="1799" b="1" err="1">
                <a:solidFill>
                  <a:srgbClr val="002060"/>
                </a:solidFill>
                <a:latin typeface="+mj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5A94D5A-72B6-1AFE-7806-C6597EFC7D05}"/>
                </a:ext>
              </a:extLst>
            </p:cNvPr>
            <p:cNvSpPr txBox="1"/>
            <p:nvPr/>
          </p:nvSpPr>
          <p:spPr>
            <a:xfrm rot="16200000">
              <a:off x="1296857" y="5031003"/>
              <a:ext cx="1343011" cy="901278"/>
            </a:xfrm>
            <a:prstGeom prst="rect">
              <a:avLst/>
            </a:prstGeom>
            <a:noFill/>
          </p:spPr>
          <p:txBody>
            <a:bodyPr wrap="square" lIns="107944" tIns="107944" rIns="107944" bIns="107944" rtlCol="0">
              <a:noAutofit/>
            </a:bodyPr>
            <a:lstStyle/>
            <a:p>
              <a:pPr algn="ctr">
                <a:defRPr/>
              </a:pPr>
              <a:r>
                <a:rPr lang="en-US" sz="1799" b="1">
                  <a:solidFill>
                    <a:srgbClr val="002060"/>
                  </a:solidFill>
                  <a:latin typeface="+mj-lt"/>
                </a:rPr>
                <a:t>AFTER</a:t>
              </a:r>
              <a:endParaRPr lang="nl-NL" sz="1799" b="1" err="1">
                <a:solidFill>
                  <a:srgbClr val="002060"/>
                </a:solidFill>
                <a:latin typeface="+mj-lt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1418841-CF81-9ED7-2EFB-4F1D4331E1F9}"/>
              </a:ext>
            </a:extLst>
          </p:cNvPr>
          <p:cNvSpPr txBox="1"/>
          <p:nvPr/>
        </p:nvSpPr>
        <p:spPr>
          <a:xfrm>
            <a:off x="1850702" y="6125458"/>
            <a:ext cx="10148527" cy="30764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nl-NL" sz="1399">
                <a:solidFill>
                  <a:srgbClr val="000000"/>
                </a:solidFill>
                <a:latin typeface="+mj-lt"/>
                <a:hlinkClick r:id="rId2"/>
              </a:rPr>
              <a:t>https://www.organisatiegids.universiteitleiden.nl/en/regulations/general/leiden-university-data-management-regulation</a:t>
            </a:r>
            <a:r>
              <a:rPr lang="nl-NL" sz="1399">
                <a:solidFill>
                  <a:srgbClr val="000000"/>
                </a:solidFill>
                <a:latin typeface="+mj-lt"/>
              </a:rPr>
              <a:t> 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2086713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36C35-3AF7-BC20-DF47-8828C10C0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archive and share research data? 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9F013-693D-586B-DF06-FC4E5F1EEF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662" y="1597301"/>
            <a:ext cx="11389023" cy="44513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6600">
                <a:cs typeface="Aharoni" panose="020B0604020202020204" pitchFamily="2" charset="-79"/>
              </a:rPr>
              <a:t>?</a:t>
            </a:r>
            <a:endParaRPr lang="nl-NL" sz="16600">
              <a:cs typeface="Aharoni" panose="020B0604020202020204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91603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36C35-3AF7-BC20-DF47-8828C10C0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archive and share research data? 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9F013-693D-586B-DF06-FC4E5F1EEF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588" y="1590439"/>
            <a:ext cx="9905999" cy="500567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>
                <a:solidFill>
                  <a:srgbClr val="333333"/>
                </a:solidFill>
                <a:latin typeface="+mj-lt"/>
                <a:cs typeface="Segoe UI"/>
                <a:hlinkClick r:id="rId2"/>
              </a:rPr>
              <a:t>National Guidelines</a:t>
            </a:r>
            <a:r>
              <a:rPr lang="en-US" sz="2400">
                <a:solidFill>
                  <a:srgbClr val="333333"/>
                </a:solidFill>
                <a:latin typeface="+mj-lt"/>
                <a:cs typeface="Segoe UI"/>
              </a:rPr>
              <a:t> &amp; </a:t>
            </a:r>
            <a:r>
              <a:rPr lang="en-US" sz="2400">
                <a:solidFill>
                  <a:srgbClr val="333333"/>
                </a:solidFill>
                <a:latin typeface="+mj-lt"/>
                <a:cs typeface="Segoe UI"/>
                <a:hlinkClick r:id="rId3"/>
              </a:rPr>
              <a:t>Open Science policy</a:t>
            </a:r>
            <a:endParaRPr lang="en-US" sz="2400">
              <a:solidFill>
                <a:srgbClr val="404040"/>
              </a:solidFill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2400">
                <a:latin typeface="+mj-lt"/>
                <a:cs typeface="Segoe UI"/>
              </a:rPr>
              <a:t>Funder and journal requirements </a:t>
            </a:r>
          </a:p>
          <a:p>
            <a:pPr>
              <a:lnSpc>
                <a:spcPct val="100000"/>
              </a:lnSpc>
            </a:pPr>
            <a:r>
              <a:rPr lang="en-US" sz="2400">
                <a:latin typeface="+mj-lt"/>
                <a:cs typeface="Segoe UI"/>
              </a:rPr>
              <a:t>Prevents data loss and lets you retrace your steps</a:t>
            </a:r>
          </a:p>
          <a:p>
            <a:pPr>
              <a:lnSpc>
                <a:spcPct val="100000"/>
              </a:lnSpc>
            </a:pPr>
            <a:r>
              <a:rPr lang="en-US" sz="2400">
                <a:latin typeface="+mj-lt"/>
                <a:cs typeface="Segoe UI"/>
              </a:rPr>
              <a:t>Integrity and transparency  </a:t>
            </a:r>
          </a:p>
          <a:p>
            <a:pPr>
              <a:lnSpc>
                <a:spcPct val="100000"/>
              </a:lnSpc>
            </a:pPr>
            <a:r>
              <a:rPr lang="en-US" sz="2400">
                <a:latin typeface="+mj-lt"/>
                <a:cs typeface="Segoe UI"/>
              </a:rPr>
              <a:t>Reproduce results and replicate experiments </a:t>
            </a:r>
          </a:p>
          <a:p>
            <a:pPr>
              <a:lnSpc>
                <a:spcPct val="100000"/>
              </a:lnSpc>
            </a:pPr>
            <a:r>
              <a:rPr lang="en-US" sz="2400">
                <a:latin typeface="+mj-lt"/>
                <a:cs typeface="Segoe UI"/>
              </a:rPr>
              <a:t>Reuse data  </a:t>
            </a:r>
          </a:p>
          <a:p>
            <a:pPr>
              <a:lnSpc>
                <a:spcPct val="100000"/>
              </a:lnSpc>
            </a:pPr>
            <a:r>
              <a:rPr lang="en-US" sz="2400">
                <a:latin typeface="+mj-lt"/>
                <a:cs typeface="Segoe UI"/>
              </a:rPr>
              <a:t>Reuse code, materials, software</a:t>
            </a:r>
            <a:r>
              <a:rPr lang="en-US" sz="2400">
                <a:latin typeface="+mj-lt"/>
                <a:ea typeface="+mn-lt"/>
                <a:cs typeface="Segoe UI"/>
              </a:rPr>
              <a:t> </a:t>
            </a:r>
            <a:endParaRPr lang="en-US" sz="2400">
              <a:latin typeface="+mj-lt"/>
              <a:cs typeface="Segoe UI"/>
            </a:endParaRPr>
          </a:p>
          <a:p>
            <a:pPr>
              <a:lnSpc>
                <a:spcPct val="100000"/>
              </a:lnSpc>
            </a:pPr>
            <a:r>
              <a:rPr lang="en-US" sz="2400">
                <a:latin typeface="+mj-lt"/>
                <a:cs typeface="Segoe UI"/>
              </a:rPr>
              <a:t>Get more citations when people reuse your data</a:t>
            </a:r>
            <a:endParaRPr lang="nl-NL" sz="2400">
              <a:latin typeface="+mj-lt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057178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06B85-4EB4-B628-B9AD-0DB18138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662" y="227211"/>
            <a:ext cx="11796331" cy="766075"/>
          </a:xfrm>
        </p:spPr>
        <p:txBody>
          <a:bodyPr>
            <a:normAutofit fontScale="90000"/>
          </a:bodyPr>
          <a:lstStyle/>
          <a:p>
            <a:r>
              <a:rPr lang="en-US">
                <a:ea typeface="Calibri"/>
                <a:cs typeface="Times New Roman"/>
              </a:rPr>
              <a:t>When do you need to archive and share your data?</a:t>
            </a:r>
            <a:endParaRPr lang="nl-NL">
              <a:ea typeface="Calibri"/>
              <a:cs typeface="Times New Roman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295CF1-65BF-E7C6-54DD-863CD3849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863" y="1440726"/>
            <a:ext cx="11054822" cy="4607946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/>
              <a:t>You are the first author and the data are stored on a Leiden University Server</a:t>
            </a:r>
          </a:p>
          <a:p>
            <a:pPr>
              <a:lnSpc>
                <a:spcPct val="100000"/>
              </a:lnSpc>
            </a:pPr>
            <a:r>
              <a:rPr lang="en-US" sz="2400"/>
              <a:t>Published empirical studies </a:t>
            </a:r>
            <a:endParaRPr lang="en-US" sz="2400">
              <a:cs typeface="Calibri"/>
            </a:endParaRPr>
          </a:p>
          <a:p>
            <a:pPr>
              <a:lnSpc>
                <a:spcPct val="100000"/>
              </a:lnSpc>
            </a:pPr>
            <a:r>
              <a:rPr lang="en-US" sz="2400"/>
              <a:t>Empirical studies appearing in (unpublished) PhD thesis chapters</a:t>
            </a:r>
            <a:endParaRPr lang="en-US" sz="2400">
              <a:cs typeface="Calibri"/>
            </a:endParaRPr>
          </a:p>
          <a:p>
            <a:r>
              <a:rPr lang="en-US" sz="2400"/>
              <a:t>PSY research master theses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>
                <a:sym typeface="Wingdings" panose="05000000000000000000" pitchFamily="2" charset="2"/>
              </a:rPr>
              <a:t></a:t>
            </a:r>
            <a:r>
              <a:rPr lang="en-US" sz="2400"/>
              <a:t> A ‘</a:t>
            </a:r>
            <a:r>
              <a:rPr lang="en-US" sz="2400" b="1">
                <a:solidFill>
                  <a:srgbClr val="FF0000"/>
                </a:solidFill>
              </a:rPr>
              <a:t>Publication Package</a:t>
            </a:r>
            <a:r>
              <a:rPr lang="en-US" sz="2400"/>
              <a:t>’ </a:t>
            </a:r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7860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5D663-06D8-07AE-ED49-0BC8768F3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310" y="78914"/>
            <a:ext cx="10746746" cy="1132258"/>
          </a:xfrm>
        </p:spPr>
        <p:txBody>
          <a:bodyPr/>
          <a:lstStyle/>
          <a:p>
            <a:r>
              <a:rPr lang="en-US">
                <a:ea typeface="Calibri"/>
                <a:cs typeface="Times New Roman"/>
              </a:rPr>
              <a:t>What is a Publication Package?</a:t>
            </a:r>
            <a:endParaRPr lang="nl-NL">
              <a:ea typeface="Calibri"/>
              <a:cs typeface="Times New Roman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8C363-4A9D-B9FA-675D-BC1412F4FD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1376" y="1418530"/>
            <a:ext cx="4630007" cy="475843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2400" b="1">
                <a:latin typeface="+mj-lt"/>
                <a:ea typeface="Calibri"/>
                <a:cs typeface="Times New Roman"/>
              </a:rPr>
              <a:t>All the materials necessary to </a:t>
            </a:r>
            <a:r>
              <a:rPr lang="en-US" sz="2400" b="1" i="1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replicate</a:t>
            </a:r>
            <a:r>
              <a:rPr lang="en-US" sz="2400" b="1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en-US" sz="2400" b="1">
                <a:latin typeface="+mj-lt"/>
                <a:ea typeface="Calibri"/>
                <a:cs typeface="Times New Roman"/>
              </a:rPr>
              <a:t>the study, </a:t>
            </a:r>
            <a:r>
              <a:rPr lang="en-US" sz="2400" b="1" i="1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reproduce</a:t>
            </a:r>
            <a:r>
              <a:rPr lang="en-US" sz="2400" b="1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en-US" sz="2400" b="1">
                <a:latin typeface="+mj-lt"/>
                <a:ea typeface="Calibri"/>
                <a:cs typeface="Times New Roman"/>
              </a:rPr>
              <a:t>the results and </a:t>
            </a:r>
            <a:r>
              <a:rPr lang="en-US" sz="2400" b="1" i="1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reuse</a:t>
            </a:r>
            <a:r>
              <a:rPr lang="en-US" sz="2400" b="1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en-US" sz="2400" b="1">
                <a:latin typeface="+mj-lt"/>
                <a:ea typeface="Calibri"/>
                <a:cs typeface="Times New Roman"/>
              </a:rPr>
              <a:t>the data.</a:t>
            </a:r>
            <a:endParaRPr lang="nl-NL" sz="2400" b="1">
              <a:latin typeface="+mj-lt"/>
              <a:ea typeface="Calibri"/>
              <a:cs typeface="Times New Roman"/>
            </a:endParaRPr>
          </a:p>
          <a:p>
            <a:pPr marL="0" indent="0">
              <a:buNone/>
            </a:pPr>
            <a:endParaRPr lang="nl-NL" sz="2400">
              <a:latin typeface="+mj-lt"/>
            </a:endParaRPr>
          </a:p>
          <a:p>
            <a:pPr marL="0" indent="0">
              <a:buNone/>
            </a:pPr>
            <a:r>
              <a:rPr lang="nl-NL" sz="2400" err="1">
                <a:latin typeface="+mj-lt"/>
                <a:ea typeface="Calibri"/>
                <a:cs typeface="Calibri"/>
              </a:rPr>
              <a:t>Archiving</a:t>
            </a:r>
            <a:r>
              <a:rPr lang="nl-NL" sz="2400">
                <a:latin typeface="+mj-lt"/>
                <a:ea typeface="Calibri"/>
                <a:cs typeface="Calibri"/>
              </a:rPr>
              <a:t> </a:t>
            </a:r>
            <a:r>
              <a:rPr lang="nl-NL" sz="2400" err="1">
                <a:latin typeface="+mj-lt"/>
                <a:ea typeface="Calibri"/>
                <a:cs typeface="Calibri"/>
              </a:rPr>
              <a:t>instructions</a:t>
            </a:r>
            <a:r>
              <a:rPr lang="nl-NL" sz="2400">
                <a:latin typeface="+mj-lt"/>
                <a:ea typeface="Calibri"/>
                <a:cs typeface="Calibri"/>
              </a:rPr>
              <a:t> </a:t>
            </a:r>
            <a:r>
              <a:rPr lang="nl-NL" sz="2400" err="1">
                <a:latin typeface="+mj-lt"/>
                <a:ea typeface="Calibri"/>
                <a:cs typeface="Calibri"/>
              </a:rPr>
              <a:t>can</a:t>
            </a:r>
            <a:r>
              <a:rPr lang="nl-NL" sz="2400">
                <a:latin typeface="+mj-lt"/>
                <a:ea typeface="Calibri"/>
                <a:cs typeface="Calibri"/>
              </a:rPr>
              <a:t> </a:t>
            </a:r>
            <a:r>
              <a:rPr lang="nl-NL" sz="2400" err="1">
                <a:latin typeface="+mj-lt"/>
                <a:ea typeface="Calibri"/>
                <a:cs typeface="Calibri"/>
              </a:rPr>
              <a:t>be</a:t>
            </a:r>
            <a:r>
              <a:rPr lang="nl-NL" sz="2400">
                <a:latin typeface="+mj-lt"/>
                <a:ea typeface="Calibri"/>
                <a:cs typeface="Calibri"/>
              </a:rPr>
              <a:t> found on </a:t>
            </a:r>
            <a:r>
              <a:rPr lang="nl-NL" sz="2400">
                <a:latin typeface="+mj-lt"/>
                <a:ea typeface="Calibri"/>
                <a:cs typeface="Calibri"/>
                <a:hlinkClick r:id="rId2"/>
              </a:rPr>
              <a:t>website</a:t>
            </a:r>
            <a:r>
              <a:rPr lang="nl-NL" sz="2400">
                <a:latin typeface="+mj-lt"/>
                <a:ea typeface="Calibri"/>
                <a:cs typeface="Calibri"/>
              </a:rPr>
              <a:t> </a:t>
            </a:r>
            <a:r>
              <a:rPr lang="nl-NL" sz="2400" err="1">
                <a:latin typeface="+mj-lt"/>
                <a:ea typeface="Calibri"/>
                <a:cs typeface="Calibri"/>
              </a:rPr>
              <a:t>and</a:t>
            </a:r>
            <a:r>
              <a:rPr lang="nl-NL" sz="2400">
                <a:latin typeface="+mj-lt"/>
                <a:ea typeface="Calibri"/>
                <a:cs typeface="Calibri"/>
              </a:rPr>
              <a:t> </a:t>
            </a:r>
            <a:r>
              <a:rPr lang="nl-NL" sz="2400">
                <a:latin typeface="+mj-lt"/>
                <a:ea typeface="Calibri"/>
                <a:cs typeface="Calibri"/>
                <a:hlinkClick r:id="rId3"/>
              </a:rPr>
              <a:t>Teams</a:t>
            </a:r>
            <a:r>
              <a:rPr lang="nl-NL" sz="2400">
                <a:latin typeface="+mj-lt"/>
                <a:ea typeface="Calibri"/>
                <a:cs typeface="Calibri"/>
              </a:rPr>
              <a:t>!</a:t>
            </a:r>
          </a:p>
          <a:p>
            <a:pPr marL="0" indent="0">
              <a:buNone/>
            </a:pPr>
            <a:r>
              <a:rPr lang="nl-NL" sz="2400" err="1">
                <a:latin typeface="+mj-lt"/>
                <a:ea typeface="Calibri"/>
                <a:cs typeface="Calibri"/>
              </a:rPr>
              <a:t>Our</a:t>
            </a:r>
            <a:r>
              <a:rPr lang="nl-NL" sz="2400">
                <a:latin typeface="+mj-lt"/>
                <a:ea typeface="Calibri"/>
                <a:cs typeface="Calibri"/>
              </a:rPr>
              <a:t> </a:t>
            </a:r>
            <a:r>
              <a:rPr lang="nl-NL" sz="2400" err="1">
                <a:latin typeface="+mj-lt"/>
                <a:ea typeface="Calibri"/>
                <a:cs typeface="Calibri"/>
              </a:rPr>
              <a:t>own</a:t>
            </a:r>
            <a:r>
              <a:rPr lang="nl-NL" sz="2400">
                <a:latin typeface="+mj-lt"/>
                <a:ea typeface="Calibri"/>
                <a:cs typeface="Calibri"/>
              </a:rPr>
              <a:t> README-file template </a:t>
            </a:r>
            <a:r>
              <a:rPr lang="nl-NL" sz="2400" err="1">
                <a:latin typeface="+mj-lt"/>
                <a:ea typeface="Calibri"/>
                <a:cs typeface="Calibri"/>
              </a:rPr>
              <a:t>can</a:t>
            </a:r>
            <a:r>
              <a:rPr lang="nl-NL" sz="2400">
                <a:latin typeface="+mj-lt"/>
                <a:ea typeface="Calibri"/>
                <a:cs typeface="Calibri"/>
              </a:rPr>
              <a:t> </a:t>
            </a:r>
            <a:r>
              <a:rPr lang="nl-NL" sz="2400" err="1">
                <a:latin typeface="+mj-lt"/>
                <a:ea typeface="Calibri"/>
                <a:cs typeface="Calibri"/>
              </a:rPr>
              <a:t>be</a:t>
            </a:r>
            <a:r>
              <a:rPr lang="nl-NL" sz="2400">
                <a:latin typeface="+mj-lt"/>
                <a:ea typeface="Calibri"/>
                <a:cs typeface="Calibri"/>
              </a:rPr>
              <a:t> found </a:t>
            </a:r>
            <a:r>
              <a:rPr lang="nl-NL" sz="2400">
                <a:latin typeface="+mj-lt"/>
                <a:ea typeface="Calibri"/>
                <a:cs typeface="Calibri"/>
                <a:hlinkClick r:id="rId4"/>
              </a:rPr>
              <a:t>here</a:t>
            </a:r>
            <a:r>
              <a:rPr lang="nl-NL" sz="2400">
                <a:latin typeface="+mj-lt"/>
                <a:ea typeface="Calibri"/>
                <a:cs typeface="Calibri"/>
              </a:rPr>
              <a:t>!</a:t>
            </a:r>
            <a:br>
              <a:rPr lang="nl-NL" sz="2400">
                <a:latin typeface="+mj-lt"/>
                <a:ea typeface="Calibri"/>
                <a:cs typeface="Calibri"/>
              </a:rPr>
            </a:br>
            <a:endParaRPr lang="nl-NL" sz="2400">
              <a:latin typeface="+mj-lt"/>
              <a:ea typeface="Calibri"/>
              <a:cs typeface="Calibri"/>
            </a:endParaRPr>
          </a:p>
          <a:p>
            <a:pPr marL="0" indent="0">
              <a:buNone/>
            </a:pPr>
            <a:r>
              <a:rPr lang="nl-NL" sz="2400">
                <a:latin typeface="+mj-lt"/>
              </a:rPr>
              <a:t>Check out </a:t>
            </a:r>
            <a:r>
              <a:rPr lang="nl-NL" sz="2400" err="1">
                <a:latin typeface="+mj-lt"/>
              </a:rPr>
              <a:t>our</a:t>
            </a:r>
            <a:r>
              <a:rPr lang="nl-NL" sz="2400">
                <a:latin typeface="+mj-lt"/>
              </a:rPr>
              <a:t> </a:t>
            </a:r>
            <a:r>
              <a:rPr lang="nl-NL" sz="2400">
                <a:latin typeface="+mj-lt"/>
                <a:hlinkClick r:id="rId5"/>
              </a:rPr>
              <a:t>monthly workshops.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1C8CD0-19DC-4BC0-789B-A3B7CB66D9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28624" y="1413395"/>
            <a:ext cx="6047081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spcAft>
                <a:spcPts val="800"/>
              </a:spcAft>
              <a:buNone/>
            </a:pPr>
            <a:r>
              <a:rPr lang="en-US" sz="2400">
                <a:latin typeface="+mj-lt"/>
                <a:ea typeface="Calibri"/>
                <a:cs typeface="Times New Roman"/>
              </a:rPr>
              <a:t>1) Preprint or paper</a:t>
            </a:r>
            <a:endParaRPr lang="nl-NL" sz="2400">
              <a:latin typeface="+mj-lt"/>
              <a:ea typeface="Calibri"/>
              <a:cs typeface="Times New Roman"/>
            </a:endParaRPr>
          </a:p>
          <a:p>
            <a:pPr marL="0" indent="0">
              <a:spcAft>
                <a:spcPts val="800"/>
              </a:spcAft>
              <a:buNone/>
            </a:pPr>
            <a:r>
              <a:rPr lang="en-US" sz="2400">
                <a:latin typeface="+mj-lt"/>
                <a:ea typeface="Calibri"/>
                <a:cs typeface="Times New Roman"/>
              </a:rPr>
              <a:t>2) Materials, instructions, procedures</a:t>
            </a:r>
          </a:p>
          <a:p>
            <a:pPr marL="0" indent="0">
              <a:spcAft>
                <a:spcPts val="800"/>
              </a:spcAft>
              <a:buNone/>
            </a:pPr>
            <a:r>
              <a:rPr lang="en-US" sz="2400">
                <a:latin typeface="+mj-lt"/>
                <a:ea typeface="Calibri"/>
                <a:cs typeface="Times New Roman"/>
              </a:rPr>
              <a:t>3) Raw data</a:t>
            </a:r>
            <a:endParaRPr lang="nl-NL" sz="2400">
              <a:latin typeface="+mj-lt"/>
              <a:ea typeface="Calibri"/>
              <a:cs typeface="Times New Roman"/>
            </a:endParaRPr>
          </a:p>
          <a:p>
            <a:pPr marL="0" indent="0">
              <a:spcAft>
                <a:spcPts val="800"/>
              </a:spcAft>
              <a:buNone/>
            </a:pPr>
            <a:r>
              <a:rPr lang="en-US" sz="2400">
                <a:latin typeface="+mj-lt"/>
                <a:ea typeface="Calibri"/>
                <a:cs typeface="Times New Roman"/>
              </a:rPr>
              <a:t>4) Computer code for data analyses</a:t>
            </a:r>
            <a:endParaRPr lang="nl-NL" sz="2400">
              <a:latin typeface="+mj-lt"/>
              <a:ea typeface="Calibri"/>
              <a:cs typeface="Times New Roman"/>
            </a:endParaRPr>
          </a:p>
          <a:p>
            <a:pPr marL="0" indent="0">
              <a:spcAft>
                <a:spcPts val="800"/>
              </a:spcAft>
              <a:buNone/>
            </a:pPr>
            <a:r>
              <a:rPr lang="it-IT" sz="2400">
                <a:latin typeface="+mj-lt"/>
                <a:ea typeface="Calibri"/>
                <a:cs typeface="Times New Roman"/>
              </a:rPr>
              <a:t>5) </a:t>
            </a:r>
            <a:r>
              <a:rPr lang="it-IT" sz="2400" err="1">
                <a:latin typeface="+mj-lt"/>
                <a:ea typeface="Calibri"/>
                <a:cs typeface="Times New Roman"/>
              </a:rPr>
              <a:t>Processed</a:t>
            </a:r>
            <a:r>
              <a:rPr lang="it-IT" sz="2400">
                <a:latin typeface="+mj-lt"/>
                <a:ea typeface="Calibri"/>
                <a:cs typeface="Times New Roman"/>
              </a:rPr>
              <a:t> data</a:t>
            </a:r>
            <a:endParaRPr lang="nl-NL" sz="2400">
              <a:latin typeface="+mj-lt"/>
              <a:ea typeface="Calibri"/>
              <a:cs typeface="Times New Roman"/>
            </a:endParaRPr>
          </a:p>
          <a:p>
            <a:pPr marL="0" indent="0">
              <a:spcAft>
                <a:spcPts val="800"/>
              </a:spcAft>
              <a:buNone/>
            </a:pPr>
            <a:r>
              <a:rPr lang="it-IT" sz="2400">
                <a:latin typeface="+mj-lt"/>
                <a:ea typeface="Calibri"/>
                <a:cs typeface="Times New Roman"/>
              </a:rPr>
              <a:t>6) Data management plan</a:t>
            </a:r>
            <a:endParaRPr lang="nl-NL" sz="2400">
              <a:latin typeface="+mj-lt"/>
              <a:ea typeface="Calibri"/>
              <a:cs typeface="Times New Roman"/>
            </a:endParaRPr>
          </a:p>
          <a:p>
            <a:pPr marL="0" indent="0">
              <a:spcAft>
                <a:spcPts val="800"/>
              </a:spcAft>
              <a:buNone/>
            </a:pPr>
            <a:r>
              <a:rPr lang="it-IT" sz="2400">
                <a:latin typeface="+mj-lt"/>
                <a:ea typeface="Calibri"/>
                <a:cs typeface="Times New Roman"/>
              </a:rPr>
              <a:t>7) README file</a:t>
            </a:r>
            <a:endParaRPr lang="nl-NL" sz="2400">
              <a:latin typeface="+mj-lt"/>
              <a:ea typeface="Calibri"/>
              <a:cs typeface="Times New Roman"/>
            </a:endParaRPr>
          </a:p>
          <a:p>
            <a:pPr marL="0" indent="0">
              <a:spcAft>
                <a:spcPts val="800"/>
              </a:spcAft>
              <a:buNone/>
            </a:pPr>
            <a:r>
              <a:rPr lang="it-IT" sz="2400">
                <a:latin typeface="+mj-lt"/>
                <a:ea typeface="Calibri"/>
                <a:cs typeface="Times New Roman"/>
              </a:rPr>
              <a:t>8) </a:t>
            </a:r>
            <a:r>
              <a:rPr lang="it-IT" sz="2400" err="1">
                <a:latin typeface="+mj-lt"/>
                <a:ea typeface="Calibri"/>
                <a:cs typeface="Times New Roman"/>
              </a:rPr>
              <a:t>Approved</a:t>
            </a:r>
            <a:r>
              <a:rPr lang="it-IT" sz="2400">
                <a:latin typeface="+mj-lt"/>
                <a:ea typeface="Calibri"/>
                <a:cs typeface="Times New Roman"/>
              </a:rPr>
              <a:t> ethics </a:t>
            </a:r>
            <a:r>
              <a:rPr lang="it-IT" sz="2400" err="1">
                <a:latin typeface="+mj-lt"/>
                <a:ea typeface="Calibri"/>
                <a:cs typeface="Times New Roman"/>
              </a:rPr>
              <a:t>protocol</a:t>
            </a:r>
            <a:endParaRPr lang="nl-NL" sz="2400">
              <a:latin typeface="+mj-lt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nl-NL" sz="2400">
                <a:latin typeface="+mj-lt"/>
                <a:ea typeface="Calibri"/>
                <a:cs typeface="Calibri"/>
              </a:rPr>
              <a:t>9) </a:t>
            </a:r>
            <a:r>
              <a:rPr lang="nl-NL" sz="2400" err="1">
                <a:latin typeface="+mj-lt"/>
                <a:ea typeface="Calibri"/>
                <a:cs typeface="Calibri"/>
              </a:rPr>
              <a:t>Preregistration</a:t>
            </a:r>
            <a:endParaRPr lang="nl-NL" sz="2400">
              <a:latin typeface="+mj-lt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6742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5D663-06D8-07AE-ED49-0BC8768F3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979" y="277243"/>
            <a:ext cx="10746746" cy="705485"/>
          </a:xfrm>
        </p:spPr>
        <p:txBody>
          <a:bodyPr/>
          <a:lstStyle/>
          <a:p>
            <a:r>
              <a:rPr lang="en-US">
                <a:cs typeface="Times New Roman"/>
              </a:rPr>
              <a:t>Sharing Sensitive Data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8C363-4A9D-B9FA-675D-BC1412F4FD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7076" y="1254125"/>
            <a:ext cx="10762645" cy="502443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200">
                <a:latin typeface="+mj-lt"/>
                <a:ea typeface="Calibri"/>
                <a:cs typeface="Calibri"/>
              </a:rPr>
              <a:t>To </a:t>
            </a:r>
            <a:r>
              <a:rPr lang="en-US" sz="2200">
                <a:solidFill>
                  <a:srgbClr val="FF0000"/>
                </a:solidFill>
                <a:latin typeface="+mj-lt"/>
                <a:ea typeface="Calibri"/>
                <a:cs typeface="Calibri"/>
              </a:rPr>
              <a:t>protect </a:t>
            </a:r>
            <a:r>
              <a:rPr lang="en-US" sz="2200">
                <a:latin typeface="+mj-lt"/>
                <a:ea typeface="Calibri"/>
                <a:cs typeface="Calibri"/>
              </a:rPr>
              <a:t>your participants' privacy, don't </a:t>
            </a:r>
            <a:r>
              <a:rPr lang="en-US" sz="2200">
                <a:latin typeface="+mj-lt"/>
                <a:ea typeface="+mn-lt"/>
                <a:cs typeface="+mn-lt"/>
              </a:rPr>
              <a:t>include:</a:t>
            </a:r>
            <a:endParaRPr lang="en-US" sz="2200">
              <a:latin typeface="+mj-lt"/>
              <a:ea typeface="Calibri"/>
              <a:cs typeface="Calibri"/>
            </a:endParaRPr>
          </a:p>
          <a:p>
            <a:pPr marL="1085850" lvl="1" indent="-342900"/>
            <a:r>
              <a:rPr lang="en-US" sz="2200">
                <a:latin typeface="+mj-lt"/>
                <a:ea typeface="+mn-lt"/>
                <a:cs typeface="+mn-lt"/>
              </a:rPr>
              <a:t>Participant's names, email addresses, etc.</a:t>
            </a:r>
          </a:p>
          <a:p>
            <a:pPr marL="1085850" lvl="1" indent="-342900"/>
            <a:r>
              <a:rPr lang="en-US" sz="2200">
                <a:latin typeface="+mj-lt"/>
                <a:ea typeface="+mn-lt"/>
                <a:cs typeface="+mn-lt"/>
              </a:rPr>
              <a:t>Conversion key (document that links participants to their code)</a:t>
            </a:r>
          </a:p>
          <a:p>
            <a:pPr marL="1085850" lvl="1" indent="-342900"/>
            <a:r>
              <a:rPr lang="en-US" sz="2200">
                <a:latin typeface="+mj-lt"/>
                <a:ea typeface="+mn-lt"/>
                <a:cs typeface="+mn-lt"/>
              </a:rPr>
              <a:t>Videos or photographs of participants (in most cases)</a:t>
            </a:r>
          </a:p>
          <a:p>
            <a:pPr marL="1085850" lvl="1" indent="-342900"/>
            <a:r>
              <a:rPr lang="en-US" sz="2200">
                <a:latin typeface="+mj-lt"/>
                <a:ea typeface="+mn-lt"/>
                <a:cs typeface="+mn-lt"/>
              </a:rPr>
              <a:t>In-depth interviews that cannot be de-identified</a:t>
            </a:r>
          </a:p>
          <a:p>
            <a:pPr>
              <a:buFont typeface="'Wingdings 3',Sans-Serif"/>
              <a:buChar char=""/>
            </a:pPr>
            <a:endParaRPr lang="en-US" sz="2200">
              <a:latin typeface="+mj-lt"/>
              <a:ea typeface="+mn-lt"/>
              <a:cs typeface="+mn-lt"/>
            </a:endParaRPr>
          </a:p>
          <a:p>
            <a:r>
              <a:rPr lang="en-US" sz="2200">
                <a:latin typeface="+mj-lt"/>
                <a:ea typeface="+mn-lt"/>
                <a:cs typeface="+mn-lt"/>
              </a:rPr>
              <a:t>Make the data </a:t>
            </a:r>
            <a:r>
              <a:rPr lang="en-US" sz="2200">
                <a:solidFill>
                  <a:srgbClr val="FF0000"/>
                </a:solidFill>
                <a:latin typeface="+mj-lt"/>
                <a:ea typeface="+mn-lt"/>
                <a:cs typeface="+mn-lt"/>
              </a:rPr>
              <a:t>less sensitive</a:t>
            </a:r>
            <a:r>
              <a:rPr lang="en-US" sz="2200">
                <a:latin typeface="+mj-lt"/>
                <a:ea typeface="+mn-lt"/>
                <a:cs typeface="+mn-lt"/>
              </a:rPr>
              <a:t>:</a:t>
            </a:r>
          </a:p>
          <a:p>
            <a:pPr marL="1085850" lvl="1" indent="-342900"/>
            <a:r>
              <a:rPr lang="en-US" sz="2200">
                <a:latin typeface="+mj-lt"/>
                <a:ea typeface="+mn-lt"/>
                <a:cs typeface="+mn-lt"/>
              </a:rPr>
              <a:t>Age instead of date of birth, age categories instead of absolute age </a:t>
            </a:r>
          </a:p>
          <a:p>
            <a:pPr marL="1085850" lvl="1" indent="-342900"/>
            <a:r>
              <a:rPr lang="en-US" sz="2200">
                <a:latin typeface="+mj-lt"/>
                <a:ea typeface="+mn-lt"/>
                <a:cs typeface="+mn-lt"/>
              </a:rPr>
              <a:t>Transcripts instead of video/audio files</a:t>
            </a:r>
          </a:p>
          <a:p>
            <a:pPr marL="1085850" lvl="1" indent="-342900"/>
            <a:r>
              <a:rPr lang="en-US" sz="2200">
                <a:latin typeface="+mj-lt"/>
                <a:ea typeface="+mn-lt"/>
                <a:cs typeface="+mn-lt"/>
              </a:rPr>
              <a:t>Deface MRI images </a:t>
            </a:r>
          </a:p>
          <a:p>
            <a:pPr marL="1085850" lvl="1" indent="-342900"/>
            <a:r>
              <a:rPr lang="en-US" sz="2200">
                <a:latin typeface="+mj-lt"/>
                <a:ea typeface="+mn-lt"/>
                <a:cs typeface="+mn-lt"/>
              </a:rPr>
              <a:t>If possible, remove identifiable variables</a:t>
            </a:r>
            <a:r>
              <a:rPr lang="en-US" sz="2800">
                <a:latin typeface="+mj-lt"/>
                <a:ea typeface="+mn-lt"/>
                <a:cs typeface="+mn-lt"/>
              </a:rPr>
              <a:t> </a:t>
            </a:r>
            <a:endParaRPr lang="nl-NL" sz="2400">
              <a:latin typeface="+mj-lt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35619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6B52A-B8F7-EAC3-CBCE-7D727299A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Where do we archive and share the publication packages?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4FC3E2-34CD-BEF1-49CB-F106BDF90D37}"/>
              </a:ext>
            </a:extLst>
          </p:cNvPr>
          <p:cNvSpPr txBox="1"/>
          <p:nvPr/>
        </p:nvSpPr>
        <p:spPr>
          <a:xfrm>
            <a:off x="683625" y="2176364"/>
            <a:ext cx="9726612" cy="390876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>
                <a:solidFill>
                  <a:srgbClr val="FF0000"/>
                </a:solidFill>
                <a:latin typeface="+mj-lt"/>
              </a:rPr>
              <a:t>Data repository</a:t>
            </a:r>
            <a:r>
              <a:rPr lang="en-US" sz="3200">
                <a:solidFill>
                  <a:schemeClr val="bg2"/>
                </a:solidFill>
                <a:latin typeface="+mj-lt"/>
              </a:rPr>
              <a:t>:</a:t>
            </a:r>
            <a:br>
              <a:rPr lang="en-US" sz="3200">
                <a:latin typeface="+mj-lt"/>
              </a:rPr>
            </a:br>
            <a:r>
              <a:rPr lang="en-US" sz="1600">
                <a:solidFill>
                  <a:schemeClr val="bg2"/>
                </a:solidFill>
                <a:latin typeface="+mj-lt"/>
              </a:rPr>
              <a:t> </a:t>
            </a:r>
          </a:p>
          <a:p>
            <a:pPr marL="171450" indent="-171450">
              <a:buFont typeface="Arial"/>
              <a:buChar char="•"/>
            </a:pPr>
            <a:r>
              <a:rPr lang="en-US" sz="2400">
                <a:solidFill>
                  <a:schemeClr val="bg2"/>
                </a:solidFill>
                <a:latin typeface="Georgia"/>
                <a:ea typeface="Roboto Slab"/>
                <a:cs typeface="Roboto Slab"/>
              </a:rPr>
              <a:t>Online platform for sharing data</a:t>
            </a:r>
          </a:p>
          <a:p>
            <a:pPr marL="171450" indent="-171450">
              <a:buFont typeface="Arial"/>
              <a:buChar char="•"/>
            </a:pPr>
            <a:r>
              <a:rPr lang="en-US" sz="2400">
                <a:solidFill>
                  <a:schemeClr val="bg2"/>
                </a:solidFill>
                <a:latin typeface="Georgia"/>
                <a:ea typeface="Roboto Slab"/>
                <a:cs typeface="Roboto Slab"/>
              </a:rPr>
              <a:t>Cite your data by supplying a persistent identifier</a:t>
            </a:r>
            <a:endParaRPr lang="en-US" sz="2400">
              <a:solidFill>
                <a:schemeClr val="bg2"/>
              </a:solidFill>
              <a:latin typeface="Georgia"/>
            </a:endParaRPr>
          </a:p>
          <a:p>
            <a:pPr marL="171450" indent="-171450">
              <a:buFont typeface="Arial"/>
              <a:buChar char="•"/>
            </a:pPr>
            <a:r>
              <a:rPr lang="en-US" sz="2400">
                <a:solidFill>
                  <a:schemeClr val="bg2"/>
                </a:solidFill>
                <a:latin typeface="Georgia"/>
                <a:ea typeface="Roboto Slab"/>
                <a:cs typeface="Roboto Slab"/>
              </a:rPr>
              <a:t>Facilitate discovery of your data</a:t>
            </a:r>
            <a:endParaRPr lang="en-US" sz="2400">
              <a:solidFill>
                <a:schemeClr val="bg2"/>
              </a:solidFill>
              <a:latin typeface="Georgia"/>
            </a:endParaRPr>
          </a:p>
          <a:p>
            <a:pPr marL="171450" indent="-171450">
              <a:buFont typeface="Arial"/>
              <a:buChar char="•"/>
            </a:pPr>
            <a:r>
              <a:rPr lang="en-US" sz="2400">
                <a:solidFill>
                  <a:schemeClr val="bg2"/>
                </a:solidFill>
                <a:latin typeface="Georgia"/>
                <a:ea typeface="Roboto Slab"/>
                <a:cs typeface="Roboto Slab"/>
              </a:rPr>
              <a:t>Make your data more valuable for current and future research</a:t>
            </a:r>
            <a:endParaRPr lang="en-US" sz="2400">
              <a:solidFill>
                <a:schemeClr val="bg2"/>
              </a:solidFill>
              <a:latin typeface="Georgia"/>
            </a:endParaRPr>
          </a:p>
          <a:p>
            <a:pPr marL="171450" indent="-171450">
              <a:buFont typeface="Arial"/>
              <a:buChar char="•"/>
            </a:pPr>
            <a:r>
              <a:rPr lang="en-US" sz="2400">
                <a:solidFill>
                  <a:schemeClr val="bg2"/>
                </a:solidFill>
                <a:latin typeface="Georgia"/>
                <a:ea typeface="Roboto Slab"/>
                <a:cs typeface="Roboto Slab"/>
              </a:rPr>
              <a:t>Preserve your data for the long-run</a:t>
            </a:r>
            <a:endParaRPr lang="en-US" sz="2400">
              <a:solidFill>
                <a:schemeClr val="bg2"/>
              </a:solidFill>
              <a:latin typeface="Georgia"/>
            </a:endParaRPr>
          </a:p>
          <a:p>
            <a:br>
              <a:rPr lang="en-US" sz="2400">
                <a:highlight>
                  <a:srgbClr val="FFFF00"/>
                </a:highlight>
                <a:latin typeface="+mj-lt"/>
              </a:rPr>
            </a:br>
            <a:endParaRPr lang="en-GB" sz="2400">
              <a:solidFill>
                <a:schemeClr val="bg2"/>
              </a:solidFill>
              <a:latin typeface="+mj-lt"/>
            </a:endParaRPr>
          </a:p>
          <a:p>
            <a:r>
              <a:rPr lang="en-US" sz="2400">
                <a:solidFill>
                  <a:schemeClr val="bg2"/>
                </a:solidFill>
                <a:latin typeface="+mj-lt"/>
              </a:rPr>
              <a:t>Leiden usually recommends using </a:t>
            </a:r>
            <a:r>
              <a:rPr lang="en-US" sz="3200" err="1">
                <a:solidFill>
                  <a:srgbClr val="FF0000"/>
                </a:solidFill>
                <a:latin typeface="+mj-lt"/>
              </a:rPr>
              <a:t>DataverseNL</a:t>
            </a:r>
            <a:r>
              <a:rPr lang="en-US" sz="3200">
                <a:solidFill>
                  <a:schemeClr val="bg2"/>
                </a:solidFill>
                <a:latin typeface="+mj-lt"/>
              </a:rPr>
              <a:t> </a:t>
            </a:r>
            <a:r>
              <a:rPr lang="en-US" sz="2400">
                <a:solidFill>
                  <a:schemeClr val="bg2"/>
                </a:solidFill>
                <a:latin typeface="+mj-lt"/>
              </a:rPr>
              <a:t>(</a:t>
            </a:r>
            <a:r>
              <a:rPr lang="en-US" sz="2400">
                <a:solidFill>
                  <a:schemeClr val="bg2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dataverse.nl</a:t>
            </a:r>
            <a:r>
              <a:rPr lang="en-US" sz="2400">
                <a:solidFill>
                  <a:schemeClr val="bg2"/>
                </a:solidFill>
                <a:latin typeface="+mj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55662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E65EDB5-7D0A-1718-4307-E39F2EB70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423" y="245928"/>
            <a:ext cx="10746746" cy="1132258"/>
          </a:xfrm>
        </p:spPr>
        <p:txBody>
          <a:bodyPr/>
          <a:lstStyle/>
          <a:p>
            <a:r>
              <a:rPr lang="en-GB"/>
              <a:t>Details about </a:t>
            </a:r>
            <a:r>
              <a:rPr lang="en-GB" err="1"/>
              <a:t>DataverseNL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FA0EFC-B84A-73AF-D02A-FAC1EC997C11}"/>
              </a:ext>
            </a:extLst>
          </p:cNvPr>
          <p:cNvSpPr txBox="1"/>
          <p:nvPr/>
        </p:nvSpPr>
        <p:spPr>
          <a:xfrm>
            <a:off x="810051" y="1581632"/>
            <a:ext cx="11049764" cy="5269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chemeClr val="bg2"/>
                </a:solidFill>
                <a:ea typeface="+mn-lt"/>
                <a:cs typeface="+mn-lt"/>
              </a:rPr>
              <a:t>Once a publication package has been uploaded by the data stewards it will be available for</a:t>
            </a:r>
            <a:r>
              <a:rPr lang="en-US" sz="2400" dirty="0">
                <a:ea typeface="+mn-lt"/>
                <a:cs typeface="+mn-lt"/>
              </a:rPr>
              <a:t> at least</a:t>
            </a:r>
            <a:r>
              <a:rPr lang="en-US" sz="2400" dirty="0">
                <a:solidFill>
                  <a:schemeClr val="bg2"/>
                </a:solidFill>
                <a:ea typeface="+mn-lt"/>
                <a:cs typeface="+mn-lt"/>
              </a:rPr>
              <a:t> </a:t>
            </a:r>
            <a:r>
              <a:rPr lang="en-US" sz="2400" dirty="0">
                <a:solidFill>
                  <a:srgbClr val="FF0000"/>
                </a:solidFill>
                <a:ea typeface="+mn-lt"/>
                <a:cs typeface="+mn-lt"/>
              </a:rPr>
              <a:t>ten years</a:t>
            </a:r>
            <a:r>
              <a:rPr lang="en-US" sz="2400" dirty="0">
                <a:solidFill>
                  <a:schemeClr val="bg2"/>
                </a:solidFill>
                <a:ea typeface="+mn-lt"/>
                <a:cs typeface="+mn-lt"/>
              </a:rPr>
              <a:t>. </a:t>
            </a:r>
            <a:br>
              <a:rPr lang="en-US" dirty="0"/>
            </a:br>
            <a:endParaRPr lang="en-US">
              <a:solidFill>
                <a:schemeClr val="bg2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chemeClr val="bg2"/>
                </a:solidFill>
                <a:ea typeface="+mn-lt"/>
                <a:cs typeface="+mn-lt"/>
              </a:rPr>
              <a:t>Data files can be max 10GB, entire dataset can be max 1TB.</a:t>
            </a:r>
            <a:endParaRPr lang="nl-NL" dirty="0">
              <a:solidFill>
                <a:schemeClr val="bg2"/>
              </a:solidFill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endParaRPr lang="en-US" sz="2400">
              <a:solidFill>
                <a:schemeClr val="bg2"/>
              </a:solidFill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chemeClr val="bg2"/>
                </a:solidFill>
                <a:ea typeface="+mn-lt"/>
                <a:cs typeface="+mn-lt"/>
              </a:rPr>
              <a:t>You can choose to set each file as </a:t>
            </a:r>
            <a:r>
              <a:rPr lang="en-US" sz="2400" dirty="0">
                <a:solidFill>
                  <a:srgbClr val="FF0000"/>
                </a:solidFill>
                <a:ea typeface="+mn-lt"/>
                <a:cs typeface="+mn-lt"/>
              </a:rPr>
              <a:t>Open</a:t>
            </a:r>
            <a:r>
              <a:rPr lang="en-US" sz="2400" dirty="0">
                <a:solidFill>
                  <a:schemeClr val="bg2"/>
                </a:solidFill>
                <a:ea typeface="+mn-lt"/>
                <a:cs typeface="+mn-lt"/>
              </a:rPr>
              <a:t>, </a:t>
            </a:r>
            <a:r>
              <a:rPr lang="en-US" sz="2400" dirty="0">
                <a:solidFill>
                  <a:srgbClr val="FF0000"/>
                </a:solidFill>
                <a:ea typeface="+mn-lt"/>
                <a:cs typeface="+mn-lt"/>
              </a:rPr>
              <a:t>Upon Request</a:t>
            </a:r>
            <a:r>
              <a:rPr lang="en-US" sz="2400" dirty="0">
                <a:solidFill>
                  <a:schemeClr val="bg2"/>
                </a:solidFill>
                <a:ea typeface="+mn-lt"/>
                <a:cs typeface="+mn-lt"/>
              </a:rPr>
              <a:t> and </a:t>
            </a:r>
            <a:r>
              <a:rPr lang="en-US" sz="2400" dirty="0">
                <a:solidFill>
                  <a:srgbClr val="FF0000"/>
                </a:solidFill>
                <a:ea typeface="+mn-lt"/>
                <a:cs typeface="+mn-lt"/>
              </a:rPr>
              <a:t>Closed</a:t>
            </a:r>
            <a:r>
              <a:rPr lang="en-US" sz="2400" dirty="0">
                <a:solidFill>
                  <a:schemeClr val="bg2"/>
                </a:solidFill>
                <a:ea typeface="+mn-lt"/>
                <a:cs typeface="+mn-lt"/>
              </a:rPr>
              <a:t>. (Most PSY/IPW data are upon request)</a:t>
            </a:r>
            <a:br>
              <a:rPr lang="en-US" dirty="0"/>
            </a:br>
            <a:endParaRPr lang="en-US">
              <a:solidFill>
                <a:schemeClr val="bg2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chemeClr val="bg2"/>
                </a:solidFill>
                <a:ea typeface="+mn-lt"/>
                <a:cs typeface="+mn-lt"/>
              </a:rPr>
              <a:t>Persistent identifier =&gt; </a:t>
            </a:r>
            <a:r>
              <a:rPr lang="en-US" sz="2400" dirty="0">
                <a:solidFill>
                  <a:srgbClr val="FF0000"/>
                </a:solidFill>
                <a:ea typeface="+mn-lt"/>
                <a:cs typeface="+mn-lt"/>
              </a:rPr>
              <a:t>Permanent link</a:t>
            </a:r>
            <a:r>
              <a:rPr lang="en-US" sz="2400" dirty="0">
                <a:solidFill>
                  <a:schemeClr val="bg2"/>
                </a:solidFill>
                <a:ea typeface="+mn-lt"/>
                <a:cs typeface="+mn-lt"/>
              </a:rPr>
              <a:t>. This makes the publication package </a:t>
            </a:r>
            <a:r>
              <a:rPr lang="en-US" sz="2400" dirty="0">
                <a:solidFill>
                  <a:srgbClr val="FF0000"/>
                </a:solidFill>
                <a:ea typeface="+mn-lt"/>
                <a:cs typeface="+mn-lt"/>
              </a:rPr>
              <a:t>citable</a:t>
            </a:r>
            <a:r>
              <a:rPr lang="en-US" sz="2400" dirty="0">
                <a:solidFill>
                  <a:schemeClr val="bg2"/>
                </a:solidFill>
                <a:ea typeface="+mn-lt"/>
                <a:cs typeface="+mn-lt"/>
              </a:rPr>
              <a:t>. (You can also ask for this permanent link earlier, so you can include it in your paper)</a:t>
            </a:r>
            <a:endParaRPr lang="en-US" sz="2400" dirty="0">
              <a:solidFill>
                <a:schemeClr val="bg2"/>
              </a:solidFill>
            </a:endParaRPr>
          </a:p>
          <a:p>
            <a:br>
              <a:rPr lang="en-US" dirty="0"/>
            </a:br>
            <a:endParaRPr lang="en-US">
              <a:solidFill>
                <a:schemeClr val="bg2"/>
              </a:solidFill>
            </a:endParaRPr>
          </a:p>
          <a:p>
            <a:endParaRPr lang="en-US" sz="2400">
              <a:solidFill>
                <a:schemeClr val="bg2"/>
              </a:solidFill>
              <a:ea typeface="+mn-lt"/>
              <a:cs typeface="+mn-lt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400">
              <a:solidFill>
                <a:schemeClr val="bg2"/>
              </a:solidFill>
              <a:latin typeface="Tw Cen M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6900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bce83e47c546ff6ac1b4b362eaa37f0f7a52c"/>
</p:tagLst>
</file>

<file path=ppt/theme/theme1.xml><?xml version="1.0" encoding="utf-8"?>
<a:theme xmlns:a="http://schemas.openxmlformats.org/drawingml/2006/main" name="Corporate template-set Universiteit Leiden">
  <a:themeElements>
    <a:clrScheme name="Universiteit Leiden">
      <a:dk1>
        <a:srgbClr val="000000"/>
      </a:dk1>
      <a:lt1>
        <a:srgbClr val="FFFFFF"/>
      </a:lt1>
      <a:dk2>
        <a:srgbClr val="8592BC"/>
      </a:dk2>
      <a:lt2>
        <a:srgbClr val="001158"/>
      </a:lt2>
      <a:accent1>
        <a:srgbClr val="9EBA2E"/>
      </a:accent1>
      <a:accent2>
        <a:srgbClr val="5CB1EB"/>
      </a:accent2>
      <a:accent3>
        <a:srgbClr val="34A3A9"/>
      </a:accent3>
      <a:accent4>
        <a:srgbClr val="F46E32"/>
      </a:accent4>
      <a:accent5>
        <a:srgbClr val="2C712D"/>
      </a:accent5>
      <a:accent6>
        <a:srgbClr val="B02079"/>
      </a:accent6>
      <a:hlink>
        <a:srgbClr val="0033CC"/>
      </a:hlink>
      <a:folHlink>
        <a:srgbClr val="7030A0"/>
      </a:folHlink>
    </a:clrScheme>
    <a:fontScheme name="Universiteit Leide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tIns="108000" rIns="108000" bIns="108000" rtlCol="0">
        <a:noAutofit/>
      </a:bodyPr>
      <a:lstStyle>
        <a:defPPr>
          <a:defRPr noProof="0" dirty="0" err="1" smtClean="0">
            <a:solidFill>
              <a:schemeClr val="bg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6-9-windows-en-met-slidenr.potx" id="{AFEA357D-D7A1-4093-8F37-2903EA1E32B4}" vid="{CE1BFD01-A7D4-4F03-8ED9-8F286D333555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3F65C69C6C26449227B71ADE07FFAF" ma:contentTypeVersion="17" ma:contentTypeDescription="Create a new document." ma:contentTypeScope="" ma:versionID="1b9940807ba4ce38c38239c55ed93fb9">
  <xsd:schema xmlns:xsd="http://www.w3.org/2001/XMLSchema" xmlns:xs="http://www.w3.org/2001/XMLSchema" xmlns:p="http://schemas.microsoft.com/office/2006/metadata/properties" xmlns:ns2="cd760409-cf5a-4dde-af98-45a563cf2c4e" xmlns:ns3="eafb1e27-4675-408f-b82d-60073cecff63" targetNamespace="http://schemas.microsoft.com/office/2006/metadata/properties" ma:root="true" ma:fieldsID="c23b146934371a54a90a59da2bcc954c" ns2:_="" ns3:_="">
    <xsd:import namespace="cd760409-cf5a-4dde-af98-45a563cf2c4e"/>
    <xsd:import namespace="eafb1e27-4675-408f-b82d-60073cecff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60409-cf5a-4dde-af98-45a563cf2c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5631252e-6fa5-4b2b-9987-d0b6e83c6b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fb1e27-4675-408f-b82d-60073cecff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424a1423-cf46-4eb9-95c9-f8c3593a9ee9}" ma:internalName="TaxCatchAll" ma:showField="CatchAllData" ma:web="eafb1e27-4675-408f-b82d-60073cecff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760409-cf5a-4dde-af98-45a563cf2c4e">
      <Terms xmlns="http://schemas.microsoft.com/office/infopath/2007/PartnerControls"/>
    </lcf76f155ced4ddcb4097134ff3c332f>
    <TaxCatchAll xmlns="eafb1e27-4675-408f-b82d-60073cecff63" xsi:nil="true"/>
  </documentManagement>
</p:properties>
</file>

<file path=customXml/itemProps1.xml><?xml version="1.0" encoding="utf-8"?>
<ds:datastoreItem xmlns:ds="http://schemas.openxmlformats.org/officeDocument/2006/customXml" ds:itemID="{46ABCAEF-D5A0-4535-AD83-587F03E189B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96FB9E-6EC1-4219-955D-288A239B1B18}">
  <ds:schemaRefs>
    <ds:schemaRef ds:uri="cd760409-cf5a-4dde-af98-45a563cf2c4e"/>
    <ds:schemaRef ds:uri="eafb1e27-4675-408f-b82d-60073cecff6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52D4775-B13D-4BD4-89B1-2E5B7CFBB179}">
  <ds:schemaRefs>
    <ds:schemaRef ds:uri="cd760409-cf5a-4dde-af98-45a563cf2c4e"/>
    <ds:schemaRef ds:uri="eafb1e27-4675-408f-b82d-60073cecff63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3.BehSci_PhD_RDM_DataArchivingGuidelines_20240911</Template>
  <Application>Microsoft Office PowerPoint</Application>
  <PresentationFormat>Custom</PresentationFormat>
  <Slides>18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Corporate template-set Universiteit Leiden</vt:lpstr>
      <vt:lpstr>BehSci PhD training:  Data Archiving Guidelines</vt:lpstr>
      <vt:lpstr>Data Management Policy Leiden University</vt:lpstr>
      <vt:lpstr>Why archive and share research data? </vt:lpstr>
      <vt:lpstr>Why archive and share research data? </vt:lpstr>
      <vt:lpstr>When do you need to archive and share your data?</vt:lpstr>
      <vt:lpstr>What is a Publication Package?</vt:lpstr>
      <vt:lpstr>Sharing Sensitive Data</vt:lpstr>
      <vt:lpstr>Where do we archive and share the publication packages?</vt:lpstr>
      <vt:lpstr>Details about DataverseNL</vt:lpstr>
      <vt:lpstr>Quick look at DataverseNL</vt:lpstr>
      <vt:lpstr>PowerPoint Presentation</vt:lpstr>
      <vt:lpstr>PowerPoint Presentation</vt:lpstr>
      <vt:lpstr>PowerPoint Presentation</vt:lpstr>
      <vt:lpstr>Open Science Community Leiden</vt:lpstr>
      <vt:lpstr>Closing and Assignments</vt:lpstr>
      <vt:lpstr>Closing and Assignments</vt:lpstr>
      <vt:lpstr>PowerPoint Presentation</vt:lpstr>
      <vt:lpstr>Thank you for listening!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BehSci PhD training:  Data Archiving Guidelines</dc:title>
  <dc:creator>Jaap-Willem Mink</dc:creator>
  <cp:revision>5</cp:revision>
  <dcterms:created xsi:type="dcterms:W3CDTF">2024-09-11T07:17:13Z</dcterms:created>
  <dcterms:modified xsi:type="dcterms:W3CDTF">2024-09-24T12:07:01Z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0x010100798E77E9BB20574C88F1A51905EBD0AF</vt:lpwstr>
  </property>
</Properties>
</file>