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268" r:id="rId7"/>
    <p:sldId id="997" r:id="rId8"/>
    <p:sldId id="992" r:id="rId9"/>
    <p:sldId id="1019" r:id="rId10"/>
    <p:sldId id="272" r:id="rId11"/>
    <p:sldId id="1020" r:id="rId12"/>
    <p:sldId id="1021" r:id="rId13"/>
    <p:sldId id="1022" r:id="rId14"/>
    <p:sldId id="991" r:id="rId15"/>
    <p:sldId id="1026" r:id="rId16"/>
    <p:sldId id="1023" r:id="rId17"/>
    <p:sldId id="1009" r:id="rId18"/>
    <p:sldId id="1025" r:id="rId19"/>
    <p:sldId id="271" r:id="rId20"/>
    <p:sldId id="998" r:id="rId21"/>
    <p:sldId id="269" r:id="rId22"/>
  </p:sldIdLst>
  <p:sldSz cx="12198350" cy="6858000"/>
  <p:notesSz cx="9872663" cy="6742113"/>
  <p:custDataLst>
    <p:tags r:id="rId25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4" userDrawn="1">
          <p15:clr>
            <a:srgbClr val="A4A3A4"/>
          </p15:clr>
        </p15:guide>
        <p15:guide id="2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158"/>
    <a:srgbClr val="85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450E1F-A817-F26B-3E8C-C1D3A1D43EB9}" v="30" dt="2024-09-11T08:42:45.9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86"/>
    <p:restoredTop sz="94660"/>
  </p:normalViewPr>
  <p:slideViewPr>
    <p:cSldViewPr>
      <p:cViewPr varScale="1">
        <p:scale>
          <a:sx n="120" d="100"/>
          <a:sy n="120" d="100"/>
        </p:scale>
        <p:origin x="208" y="264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28" y="-90"/>
      </p:cViewPr>
      <p:guideLst>
        <p:guide orient="horz" pos="2124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miraal, F. (Femmy)" userId="S::admiraalf@vuw.leidenuniv.nl::8f2095c1-94c1-4d92-8bbe-0b80e50b1291" providerId="AD" clId="Web-{A5C09B2E-4887-4B12-A5C6-4A262D81C497}"/>
    <pc:docChg chg="modSld">
      <pc:chgData name="Admiraal, F. (Femmy)" userId="S::admiraalf@vuw.leidenuniv.nl::8f2095c1-94c1-4d92-8bbe-0b80e50b1291" providerId="AD" clId="Web-{A5C09B2E-4887-4B12-A5C6-4A262D81C497}" dt="2023-01-06T13:32:37.441" v="130" actId="20577"/>
      <pc:docMkLst>
        <pc:docMk/>
      </pc:docMkLst>
      <pc:sldChg chg="addSp modSp">
        <pc:chgData name="Admiraal, F. (Femmy)" userId="S::admiraalf@vuw.leidenuniv.nl::8f2095c1-94c1-4d92-8bbe-0b80e50b1291" providerId="AD" clId="Web-{A5C09B2E-4887-4B12-A5C6-4A262D81C497}" dt="2023-01-06T13:32:13.675" v="128" actId="1076"/>
        <pc:sldMkLst>
          <pc:docMk/>
          <pc:sldMk cId="2977814846" sldId="256"/>
        </pc:sldMkLst>
        <pc:spChg chg="mod">
          <ac:chgData name="Admiraal, F. (Femmy)" userId="S::admiraalf@vuw.leidenuniv.nl::8f2095c1-94c1-4d92-8bbe-0b80e50b1291" providerId="AD" clId="Web-{A5C09B2E-4887-4B12-A5C6-4A262D81C497}" dt="2023-01-06T13:32:00.471" v="126" actId="14100"/>
          <ac:spMkLst>
            <pc:docMk/>
            <pc:sldMk cId="2977814846" sldId="256"/>
            <ac:spMk id="3" creationId="{7B4D49CE-57EC-9E92-EEA5-AD84868E18F8}"/>
          </ac:spMkLst>
        </pc:spChg>
        <pc:spChg chg="mod">
          <ac:chgData name="Admiraal, F. (Femmy)" userId="S::admiraalf@vuw.leidenuniv.nl::8f2095c1-94c1-4d92-8bbe-0b80e50b1291" providerId="AD" clId="Web-{A5C09B2E-4887-4B12-A5C6-4A262D81C497}" dt="2023-01-06T13:29:16.058" v="114" actId="20577"/>
          <ac:spMkLst>
            <pc:docMk/>
            <pc:sldMk cId="2977814846" sldId="256"/>
            <ac:spMk id="4" creationId="{00000000-0000-0000-0000-000000000000}"/>
          </ac:spMkLst>
        </pc:spChg>
        <pc:spChg chg="mod">
          <ac:chgData name="Admiraal, F. (Femmy)" userId="S::admiraalf@vuw.leidenuniv.nl::8f2095c1-94c1-4d92-8bbe-0b80e50b1291" providerId="AD" clId="Web-{A5C09B2E-4887-4B12-A5C6-4A262D81C497}" dt="2023-01-06T12:58:28.392" v="101" actId="20577"/>
          <ac:spMkLst>
            <pc:docMk/>
            <pc:sldMk cId="2977814846" sldId="256"/>
            <ac:spMk id="5" creationId="{00000000-0000-0000-0000-000000000000}"/>
          </ac:spMkLst>
        </pc:spChg>
        <pc:picChg chg="add mod">
          <ac:chgData name="Admiraal, F. (Femmy)" userId="S::admiraalf@vuw.leidenuniv.nl::8f2095c1-94c1-4d92-8bbe-0b80e50b1291" providerId="AD" clId="Web-{A5C09B2E-4887-4B12-A5C6-4A262D81C497}" dt="2023-01-06T13:32:13.675" v="128" actId="1076"/>
          <ac:picMkLst>
            <pc:docMk/>
            <pc:sldMk cId="2977814846" sldId="256"/>
            <ac:picMk id="6" creationId="{4CF5A889-3DFB-73DB-F18C-2EF801AE540E}"/>
          </ac:picMkLst>
        </pc:picChg>
      </pc:sldChg>
      <pc:sldChg chg="addSp delSp modSp mod modClrScheme chgLayout">
        <pc:chgData name="Admiraal, F. (Femmy)" userId="S::admiraalf@vuw.leidenuniv.nl::8f2095c1-94c1-4d92-8bbe-0b80e50b1291" providerId="AD" clId="Web-{A5C09B2E-4887-4B12-A5C6-4A262D81C497}" dt="2023-01-06T13:32:28.691" v="129" actId="20577"/>
        <pc:sldMkLst>
          <pc:docMk/>
          <pc:sldMk cId="1662105023" sldId="257"/>
        </pc:sldMkLst>
        <pc:spChg chg="mod">
          <ac:chgData name="Admiraal, F. (Femmy)" userId="S::admiraalf@vuw.leidenuniv.nl::8f2095c1-94c1-4d92-8bbe-0b80e50b1291" providerId="AD" clId="Web-{A5C09B2E-4887-4B12-A5C6-4A262D81C497}" dt="2023-01-06T13:32:28.691" v="129" actId="20577"/>
          <ac:spMkLst>
            <pc:docMk/>
            <pc:sldMk cId="1662105023" sldId="257"/>
            <ac:spMk id="2" creationId="{00000000-0000-0000-0000-000000000000}"/>
          </ac:spMkLst>
        </pc:spChg>
        <pc:spChg chg="mod">
          <ac:chgData name="Admiraal, F. (Femmy)" userId="S::admiraalf@vuw.leidenuniv.nl::8f2095c1-94c1-4d92-8bbe-0b80e50b1291" providerId="AD" clId="Web-{A5C09B2E-4887-4B12-A5C6-4A262D81C497}" dt="2023-01-06T12:58:09.782" v="94" actId="20577"/>
          <ac:spMkLst>
            <pc:docMk/>
            <pc:sldMk cId="1662105023" sldId="257"/>
            <ac:spMk id="3" creationId="{00000000-0000-0000-0000-000000000000}"/>
          </ac:spMkLst>
        </pc:spChg>
        <pc:spChg chg="mod ord">
          <ac:chgData name="Admiraal, F. (Femmy)" userId="S::admiraalf@vuw.leidenuniv.nl::8f2095c1-94c1-4d92-8bbe-0b80e50b1291" providerId="AD" clId="Web-{A5C09B2E-4887-4B12-A5C6-4A262D81C497}" dt="2023-01-06T12:52:36.415" v="6"/>
          <ac:spMkLst>
            <pc:docMk/>
            <pc:sldMk cId="1662105023" sldId="257"/>
            <ac:spMk id="4" creationId="{00000000-0000-0000-0000-000000000000}"/>
          </ac:spMkLst>
        </pc:spChg>
        <pc:spChg chg="del mod">
          <ac:chgData name="Admiraal, F. (Femmy)" userId="S::admiraalf@vuw.leidenuniv.nl::8f2095c1-94c1-4d92-8bbe-0b80e50b1291" providerId="AD" clId="Web-{A5C09B2E-4887-4B12-A5C6-4A262D81C497}" dt="2023-01-06T12:52:26.884" v="1"/>
          <ac:spMkLst>
            <pc:docMk/>
            <pc:sldMk cId="1662105023" sldId="257"/>
            <ac:spMk id="5" creationId="{00000000-0000-0000-0000-000000000000}"/>
          </ac:spMkLst>
        </pc:spChg>
        <pc:spChg chg="add del mod">
          <ac:chgData name="Admiraal, F. (Femmy)" userId="S::admiraalf@vuw.leidenuniv.nl::8f2095c1-94c1-4d92-8bbe-0b80e50b1291" providerId="AD" clId="Web-{A5C09B2E-4887-4B12-A5C6-4A262D81C497}" dt="2023-01-06T12:52:39.712" v="7"/>
          <ac:spMkLst>
            <pc:docMk/>
            <pc:sldMk cId="1662105023" sldId="257"/>
            <ac:spMk id="11" creationId="{DC4EC848-1236-B43F-1217-D56598A6C4E2}"/>
          </ac:spMkLst>
        </pc:spChg>
        <pc:picChg chg="add mod ord modCrop">
          <ac:chgData name="Admiraal, F. (Femmy)" userId="S::admiraalf@vuw.leidenuniv.nl::8f2095c1-94c1-4d92-8bbe-0b80e50b1291" providerId="AD" clId="Web-{A5C09B2E-4887-4B12-A5C6-4A262D81C497}" dt="2023-01-06T12:52:53.525" v="10" actId="1076"/>
          <ac:picMkLst>
            <pc:docMk/>
            <pc:sldMk cId="1662105023" sldId="257"/>
            <ac:picMk id="6" creationId="{CC15EE99-23C7-C759-6F17-51A7F7E5C25A}"/>
          </ac:picMkLst>
        </pc:picChg>
      </pc:sldChg>
      <pc:sldChg chg="modSp">
        <pc:chgData name="Admiraal, F. (Femmy)" userId="S::admiraalf@vuw.leidenuniv.nl::8f2095c1-94c1-4d92-8bbe-0b80e50b1291" providerId="AD" clId="Web-{A5C09B2E-4887-4B12-A5C6-4A262D81C497}" dt="2023-01-06T13:32:37.441" v="130" actId="20577"/>
        <pc:sldMkLst>
          <pc:docMk/>
          <pc:sldMk cId="2284280595" sldId="268"/>
        </pc:sldMkLst>
        <pc:spChg chg="mod">
          <ac:chgData name="Admiraal, F. (Femmy)" userId="S::admiraalf@vuw.leidenuniv.nl::8f2095c1-94c1-4d92-8bbe-0b80e50b1291" providerId="AD" clId="Web-{A5C09B2E-4887-4B12-A5C6-4A262D81C497}" dt="2023-01-06T13:32:37.441" v="130" actId="20577"/>
          <ac:spMkLst>
            <pc:docMk/>
            <pc:sldMk cId="2284280595" sldId="268"/>
            <ac:spMk id="7" creationId="{00000000-0000-0000-0000-000000000000}"/>
          </ac:spMkLst>
        </pc:spChg>
      </pc:sldChg>
      <pc:sldChg chg="modSp">
        <pc:chgData name="Admiraal, F. (Femmy)" userId="S::admiraalf@vuw.leidenuniv.nl::8f2095c1-94c1-4d92-8bbe-0b80e50b1291" providerId="AD" clId="Web-{A5C09B2E-4887-4B12-A5C6-4A262D81C497}" dt="2023-01-06T12:56:10.014" v="35" actId="20577"/>
        <pc:sldMkLst>
          <pc:docMk/>
          <pc:sldMk cId="2746029914" sldId="269"/>
        </pc:sldMkLst>
        <pc:spChg chg="mod">
          <ac:chgData name="Admiraal, F. (Femmy)" userId="S::admiraalf@vuw.leidenuniv.nl::8f2095c1-94c1-4d92-8bbe-0b80e50b1291" providerId="AD" clId="Web-{A5C09B2E-4887-4B12-A5C6-4A262D81C497}" dt="2023-01-06T12:56:10.014" v="35" actId="20577"/>
          <ac:spMkLst>
            <pc:docMk/>
            <pc:sldMk cId="2746029914" sldId="269"/>
            <ac:spMk id="3" creationId="{E814EF37-94BF-447D-A416-C91A95488D0C}"/>
          </ac:spMkLst>
        </pc:spChg>
      </pc:sldChg>
    </pc:docChg>
  </pc:docChgLst>
  <pc:docChgLst>
    <pc:chgData name="Admiraal, F. (Femmy)" userId="S::admiraalf@vuw.leidenuniv.nl::8f2095c1-94c1-4d92-8bbe-0b80e50b1291" providerId="AD" clId="Web-{027F9ED7-603C-4C6D-81B3-AF05D587C2E7}"/>
    <pc:docChg chg="addSld modSld">
      <pc:chgData name="Admiraal, F. (Femmy)" userId="S::admiraalf@vuw.leidenuniv.nl::8f2095c1-94c1-4d92-8bbe-0b80e50b1291" providerId="AD" clId="Web-{027F9ED7-603C-4C6D-81B3-AF05D587C2E7}" dt="2023-01-06T14:52:56.088" v="22"/>
      <pc:docMkLst>
        <pc:docMk/>
      </pc:docMkLst>
      <pc:sldChg chg="modSp">
        <pc:chgData name="Admiraal, F. (Femmy)" userId="S::admiraalf@vuw.leidenuniv.nl::8f2095c1-94c1-4d92-8bbe-0b80e50b1291" providerId="AD" clId="Web-{027F9ED7-603C-4C6D-81B3-AF05D587C2E7}" dt="2023-01-06T13:32:56.163" v="6" actId="20577"/>
        <pc:sldMkLst>
          <pc:docMk/>
          <pc:sldMk cId="2284280595" sldId="268"/>
        </pc:sldMkLst>
        <pc:spChg chg="mod">
          <ac:chgData name="Admiraal, F. (Femmy)" userId="S::admiraalf@vuw.leidenuniv.nl::8f2095c1-94c1-4d92-8bbe-0b80e50b1291" providerId="AD" clId="Web-{027F9ED7-603C-4C6D-81B3-AF05D587C2E7}" dt="2023-01-06T13:32:56.163" v="6" actId="20577"/>
          <ac:spMkLst>
            <pc:docMk/>
            <pc:sldMk cId="2284280595" sldId="268"/>
            <ac:spMk id="7" creationId="{00000000-0000-0000-0000-000000000000}"/>
          </ac:spMkLst>
        </pc:spChg>
      </pc:sldChg>
      <pc:sldChg chg="add replId">
        <pc:chgData name="Admiraal, F. (Femmy)" userId="S::admiraalf@vuw.leidenuniv.nl::8f2095c1-94c1-4d92-8bbe-0b80e50b1291" providerId="AD" clId="Web-{027F9ED7-603C-4C6D-81B3-AF05D587C2E7}" dt="2023-01-06T13:33:21.038" v="7"/>
        <pc:sldMkLst>
          <pc:docMk/>
          <pc:sldMk cId="616031084" sldId="270"/>
        </pc:sldMkLst>
      </pc:sldChg>
      <pc:sldChg chg="addSp modSp add replId">
        <pc:chgData name="Admiraal, F. (Femmy)" userId="S::admiraalf@vuw.leidenuniv.nl::8f2095c1-94c1-4d92-8bbe-0b80e50b1291" providerId="AD" clId="Web-{027F9ED7-603C-4C6D-81B3-AF05D587C2E7}" dt="2023-01-06T14:52:56.088" v="22"/>
        <pc:sldMkLst>
          <pc:docMk/>
          <pc:sldMk cId="1474793377" sldId="271"/>
        </pc:sldMkLst>
        <pc:spChg chg="add mod">
          <ac:chgData name="Admiraal, F. (Femmy)" userId="S::admiraalf@vuw.leidenuniv.nl::8f2095c1-94c1-4d92-8bbe-0b80e50b1291" providerId="AD" clId="Web-{027F9ED7-603C-4C6D-81B3-AF05D587C2E7}" dt="2023-01-06T14:52:40.541" v="20" actId="1076"/>
          <ac:spMkLst>
            <pc:docMk/>
            <pc:sldMk cId="1474793377" sldId="271"/>
            <ac:spMk id="5" creationId="{C5159C9B-C7EA-F6F2-3B47-100A417F2796}"/>
          </ac:spMkLst>
        </pc:spChg>
        <pc:spChg chg="mod">
          <ac:chgData name="Admiraal, F. (Femmy)" userId="S::admiraalf@vuw.leidenuniv.nl::8f2095c1-94c1-4d92-8bbe-0b80e50b1291" providerId="AD" clId="Web-{027F9ED7-603C-4C6D-81B3-AF05D587C2E7}" dt="2023-01-06T13:33:42.335" v="14" actId="20577"/>
          <ac:spMkLst>
            <pc:docMk/>
            <pc:sldMk cId="1474793377" sldId="271"/>
            <ac:spMk id="7" creationId="{00000000-0000-0000-0000-000000000000}"/>
          </ac:spMkLst>
        </pc:spChg>
        <pc:spChg chg="mod">
          <ac:chgData name="Admiraal, F. (Femmy)" userId="S::admiraalf@vuw.leidenuniv.nl::8f2095c1-94c1-4d92-8bbe-0b80e50b1291" providerId="AD" clId="Web-{027F9ED7-603C-4C6D-81B3-AF05D587C2E7}" dt="2023-01-06T13:34:10.383" v="16" actId="20577"/>
          <ac:spMkLst>
            <pc:docMk/>
            <pc:sldMk cId="1474793377" sldId="271"/>
            <ac:spMk id="8" creationId="{00000000-0000-0000-0000-000000000000}"/>
          </ac:spMkLst>
        </pc:spChg>
        <pc:graphicFrameChg chg="add mod modGraphic">
          <ac:chgData name="Admiraal, F. (Femmy)" userId="S::admiraalf@vuw.leidenuniv.nl::8f2095c1-94c1-4d92-8bbe-0b80e50b1291" providerId="AD" clId="Web-{027F9ED7-603C-4C6D-81B3-AF05D587C2E7}" dt="2023-01-06T14:52:56.088" v="22"/>
          <ac:graphicFrameMkLst>
            <pc:docMk/>
            <pc:sldMk cId="1474793377" sldId="271"/>
            <ac:graphicFrameMk id="4" creationId="{FB540A2F-5671-D9E7-60CE-1774080E2A44}"/>
          </ac:graphicFrameMkLst>
        </pc:graphicFrameChg>
      </pc:sldChg>
    </pc:docChg>
  </pc:docChgLst>
  <pc:docChgLst>
    <pc:chgData name="Plomp, W.P. (Willemijn)" userId="S::plompwp@vuw.leidenuniv.nl::1de9b2c1-e692-4301-a81e-37de22dad2f7" providerId="AD" clId="Web-{97E54A1A-CB8B-50E0-07ED-7039DCB89F69}"/>
    <pc:docChg chg="modSld">
      <pc:chgData name="Plomp, W.P. (Willemijn)" userId="S::plompwp@vuw.leidenuniv.nl::1de9b2c1-e692-4301-a81e-37de22dad2f7" providerId="AD" clId="Web-{97E54A1A-CB8B-50E0-07ED-7039DCB89F69}" dt="2023-09-08T10:05:22.167" v="7"/>
      <pc:docMkLst>
        <pc:docMk/>
      </pc:docMkLst>
      <pc:sldChg chg="modSp">
        <pc:chgData name="Plomp, W.P. (Willemijn)" userId="S::plompwp@vuw.leidenuniv.nl::1de9b2c1-e692-4301-a81e-37de22dad2f7" providerId="AD" clId="Web-{97E54A1A-CB8B-50E0-07ED-7039DCB89F69}" dt="2023-09-08T10:05:22.167" v="7"/>
        <pc:sldMkLst>
          <pc:docMk/>
          <pc:sldMk cId="1662105023" sldId="257"/>
        </pc:sldMkLst>
        <pc:graphicFrameChg chg="mod modGraphic">
          <ac:chgData name="Plomp, W.P. (Willemijn)" userId="S::plompwp@vuw.leidenuniv.nl::1de9b2c1-e692-4301-a81e-37de22dad2f7" providerId="AD" clId="Web-{97E54A1A-CB8B-50E0-07ED-7039DCB89F69}" dt="2023-09-08T10:05:22.167" v="7"/>
          <ac:graphicFrameMkLst>
            <pc:docMk/>
            <pc:sldMk cId="1662105023" sldId="257"/>
            <ac:graphicFrameMk id="12" creationId="{460FEE0A-B860-603A-4004-EC920C4D265C}"/>
          </ac:graphicFrameMkLst>
        </pc:graphicFrameChg>
      </pc:sldChg>
    </pc:docChg>
  </pc:docChgLst>
  <pc:docChgLst>
    <pc:chgData name="Admiraal, F. (Femmy)" userId="S::admiraalf@vuw.leidenuniv.nl::8f2095c1-94c1-4d92-8bbe-0b80e50b1291" providerId="AD" clId="Web-{4498AAC5-227C-A0C0-F5E6-EFF37AA55D6F}"/>
    <pc:docChg chg="modSld">
      <pc:chgData name="Admiraal, F. (Femmy)" userId="S::admiraalf@vuw.leidenuniv.nl::8f2095c1-94c1-4d92-8bbe-0b80e50b1291" providerId="AD" clId="Web-{4498AAC5-227C-A0C0-F5E6-EFF37AA55D6F}" dt="2024-09-06T10:39:21.386" v="4" actId="20577"/>
      <pc:docMkLst>
        <pc:docMk/>
      </pc:docMkLst>
      <pc:sldChg chg="modSp">
        <pc:chgData name="Admiraal, F. (Femmy)" userId="S::admiraalf@vuw.leidenuniv.nl::8f2095c1-94c1-4d92-8bbe-0b80e50b1291" providerId="AD" clId="Web-{4498AAC5-227C-A0C0-F5E6-EFF37AA55D6F}" dt="2024-09-06T10:39:21.386" v="4" actId="20577"/>
        <pc:sldMkLst>
          <pc:docMk/>
          <pc:sldMk cId="2977814846" sldId="256"/>
        </pc:sldMkLst>
        <pc:spChg chg="mod">
          <ac:chgData name="Admiraal, F. (Femmy)" userId="S::admiraalf@vuw.leidenuniv.nl::8f2095c1-94c1-4d92-8bbe-0b80e50b1291" providerId="AD" clId="Web-{4498AAC5-227C-A0C0-F5E6-EFF37AA55D6F}" dt="2024-09-06T10:39:21.386" v="4" actId="20577"/>
          <ac:spMkLst>
            <pc:docMk/>
            <pc:sldMk cId="2977814846" sldId="256"/>
            <ac:spMk id="3" creationId="{7B4D49CE-57EC-9E92-EEA5-AD84868E18F8}"/>
          </ac:spMkLst>
        </pc:spChg>
      </pc:sldChg>
    </pc:docChg>
  </pc:docChgLst>
  <pc:docChgLst>
    <pc:chgData name="Admiraal, F. (Femmy)" userId="S::admiraalf@vuw.leidenuniv.nl::8f2095c1-94c1-4d92-8bbe-0b80e50b1291" providerId="AD" clId="Web-{5CF31CB5-580C-14BD-009F-E0AB945F5900}"/>
    <pc:docChg chg="modSld">
      <pc:chgData name="Admiraal, F. (Femmy)" userId="S::admiraalf@vuw.leidenuniv.nl::8f2095c1-94c1-4d92-8bbe-0b80e50b1291" providerId="AD" clId="Web-{5CF31CB5-580C-14BD-009F-E0AB945F5900}" dt="2024-09-06T10:45:13.495" v="15" actId="1076"/>
      <pc:docMkLst>
        <pc:docMk/>
      </pc:docMkLst>
      <pc:sldChg chg="addSp delSp modSp">
        <pc:chgData name="Admiraal, F. (Femmy)" userId="S::admiraalf@vuw.leidenuniv.nl::8f2095c1-94c1-4d92-8bbe-0b80e50b1291" providerId="AD" clId="Web-{5CF31CB5-580C-14BD-009F-E0AB945F5900}" dt="2024-09-06T10:45:13.495" v="15" actId="1076"/>
        <pc:sldMkLst>
          <pc:docMk/>
          <pc:sldMk cId="2386159549" sldId="992"/>
        </pc:sldMkLst>
        <pc:picChg chg="add mod">
          <ac:chgData name="Admiraal, F. (Femmy)" userId="S::admiraalf@vuw.leidenuniv.nl::8f2095c1-94c1-4d92-8bbe-0b80e50b1291" providerId="AD" clId="Web-{5CF31CB5-580C-14BD-009F-E0AB945F5900}" dt="2024-09-06T10:45:02.073" v="11" actId="1076"/>
          <ac:picMkLst>
            <pc:docMk/>
            <pc:sldMk cId="2386159549" sldId="992"/>
            <ac:picMk id="3" creationId="{3CA4FFA4-F210-42CA-B02B-EE2A5A16780D}"/>
          </ac:picMkLst>
        </pc:picChg>
        <pc:picChg chg="del">
          <ac:chgData name="Admiraal, F. (Femmy)" userId="S::admiraalf@vuw.leidenuniv.nl::8f2095c1-94c1-4d92-8bbe-0b80e50b1291" providerId="AD" clId="Web-{5CF31CB5-580C-14BD-009F-E0AB945F5900}" dt="2024-09-06T10:41:53.036" v="0"/>
          <ac:picMkLst>
            <pc:docMk/>
            <pc:sldMk cId="2386159549" sldId="992"/>
            <ac:picMk id="4" creationId="{AAAB1BEB-7140-806F-CDE8-2EB94BFAD747}"/>
          </ac:picMkLst>
        </pc:picChg>
        <pc:picChg chg="add mod">
          <ac:chgData name="Admiraal, F. (Femmy)" userId="S::admiraalf@vuw.leidenuniv.nl::8f2095c1-94c1-4d92-8bbe-0b80e50b1291" providerId="AD" clId="Web-{5CF31CB5-580C-14BD-009F-E0AB945F5900}" dt="2024-09-06T10:45:13.495" v="15" actId="1076"/>
          <ac:picMkLst>
            <pc:docMk/>
            <pc:sldMk cId="2386159549" sldId="992"/>
            <ac:picMk id="6" creationId="{1FAFFE77-E177-47D9-6518-61D8DD710D1E}"/>
          </ac:picMkLst>
        </pc:picChg>
        <pc:picChg chg="del">
          <ac:chgData name="Admiraal, F. (Femmy)" userId="S::admiraalf@vuw.leidenuniv.nl::8f2095c1-94c1-4d92-8bbe-0b80e50b1291" providerId="AD" clId="Web-{5CF31CB5-580C-14BD-009F-E0AB945F5900}" dt="2024-09-06T10:44:14.868" v="5"/>
          <ac:picMkLst>
            <pc:docMk/>
            <pc:sldMk cId="2386159549" sldId="992"/>
            <ac:picMk id="9" creationId="{6F0050A5-C8C3-3076-0E3A-887BA0798755}"/>
          </ac:picMkLst>
        </pc:picChg>
      </pc:sldChg>
    </pc:docChg>
  </pc:docChgLst>
  <pc:docChgLst>
    <pc:chgData name="Plomp, W.P. (Willemijn)" userId="S::plompwp@vuw.leidenuniv.nl::1de9b2c1-e692-4301-a81e-37de22dad2f7" providerId="AD" clId="Web-{D9A08793-7912-4569-9ECA-DC3DF02C17A5}"/>
    <pc:docChg chg="modSld">
      <pc:chgData name="Plomp, W.P. (Willemijn)" userId="S::plompwp@vuw.leidenuniv.nl::1de9b2c1-e692-4301-a81e-37de22dad2f7" providerId="AD" clId="Web-{D9A08793-7912-4569-9ECA-DC3DF02C17A5}" dt="2023-09-08T09:58:00.461" v="3"/>
      <pc:docMkLst>
        <pc:docMk/>
      </pc:docMkLst>
      <pc:sldChg chg="modSp">
        <pc:chgData name="Plomp, W.P. (Willemijn)" userId="S::plompwp@vuw.leidenuniv.nl::1de9b2c1-e692-4301-a81e-37de22dad2f7" providerId="AD" clId="Web-{D9A08793-7912-4569-9ECA-DC3DF02C17A5}" dt="2023-09-08T09:58:00.461" v="3"/>
        <pc:sldMkLst>
          <pc:docMk/>
          <pc:sldMk cId="1662105023" sldId="257"/>
        </pc:sldMkLst>
        <pc:graphicFrameChg chg="mod modGraphic">
          <ac:chgData name="Plomp, W.P. (Willemijn)" userId="S::plompwp@vuw.leidenuniv.nl::1de9b2c1-e692-4301-a81e-37de22dad2f7" providerId="AD" clId="Web-{D9A08793-7912-4569-9ECA-DC3DF02C17A5}" dt="2023-09-08T09:58:00.461" v="3"/>
          <ac:graphicFrameMkLst>
            <pc:docMk/>
            <pc:sldMk cId="1662105023" sldId="257"/>
            <ac:graphicFrameMk id="12" creationId="{460FEE0A-B860-603A-4004-EC920C4D265C}"/>
          </ac:graphicFrameMkLst>
        </pc:graphicFrameChg>
      </pc:sldChg>
    </pc:docChg>
  </pc:docChgLst>
  <pc:docChgLst>
    <pc:chgData name="Plomp, W.P. (Willemijn)" userId="S::plompwp@vuw.leidenuniv.nl::1de9b2c1-e692-4301-a81e-37de22dad2f7" providerId="AD" clId="Web-{A8EDF4B1-BEEE-E1CD-D2A4-637039249623}"/>
    <pc:docChg chg="delSld">
      <pc:chgData name="Plomp, W.P. (Willemijn)" userId="S::plompwp@vuw.leidenuniv.nl::1de9b2c1-e692-4301-a81e-37de22dad2f7" providerId="AD" clId="Web-{A8EDF4B1-BEEE-E1CD-D2A4-637039249623}" dt="2024-03-22T12:24:12.230" v="1"/>
      <pc:docMkLst>
        <pc:docMk/>
      </pc:docMkLst>
      <pc:sldChg chg="del">
        <pc:chgData name="Plomp, W.P. (Willemijn)" userId="S::plompwp@vuw.leidenuniv.nl::1de9b2c1-e692-4301-a81e-37de22dad2f7" providerId="AD" clId="Web-{A8EDF4B1-BEEE-E1CD-D2A4-637039249623}" dt="2024-03-22T12:24:12.230" v="0"/>
        <pc:sldMkLst>
          <pc:docMk/>
          <pc:sldMk cId="2127130466" sldId="1027"/>
        </pc:sldMkLst>
      </pc:sldChg>
      <pc:sldChg chg="del">
        <pc:chgData name="Plomp, W.P. (Willemijn)" userId="S::plompwp@vuw.leidenuniv.nl::1de9b2c1-e692-4301-a81e-37de22dad2f7" providerId="AD" clId="Web-{A8EDF4B1-BEEE-E1CD-D2A4-637039249623}" dt="2024-03-22T12:24:12.230" v="1"/>
        <pc:sldMkLst>
          <pc:docMk/>
          <pc:sldMk cId="3112086713" sldId="1028"/>
        </pc:sldMkLst>
      </pc:sldChg>
    </pc:docChg>
  </pc:docChgLst>
  <pc:docChgLst>
    <pc:chgData name="Admiraal, F. (Femmy)" userId="S::admiraalf@vuw.leidenuniv.nl::8f2095c1-94c1-4d92-8bbe-0b80e50b1291" providerId="AD" clId="Web-{EC001522-5944-363B-58C2-61EB1D563A7F}"/>
    <pc:docChg chg="modSld">
      <pc:chgData name="Admiraal, F. (Femmy)" userId="S::admiraalf@vuw.leidenuniv.nl::8f2095c1-94c1-4d92-8bbe-0b80e50b1291" providerId="AD" clId="Web-{EC001522-5944-363B-58C2-61EB1D563A7F}" dt="2024-03-15T09:52:54.286" v="10" actId="20577"/>
      <pc:docMkLst>
        <pc:docMk/>
      </pc:docMkLst>
      <pc:sldChg chg="modSp">
        <pc:chgData name="Admiraal, F. (Femmy)" userId="S::admiraalf@vuw.leidenuniv.nl::8f2095c1-94c1-4d92-8bbe-0b80e50b1291" providerId="AD" clId="Web-{EC001522-5944-363B-58C2-61EB1D563A7F}" dt="2024-03-15T09:52:54.286" v="10" actId="20577"/>
        <pc:sldMkLst>
          <pc:docMk/>
          <pc:sldMk cId="2977814846" sldId="256"/>
        </pc:sldMkLst>
        <pc:spChg chg="mod">
          <ac:chgData name="Admiraal, F. (Femmy)" userId="S::admiraalf@vuw.leidenuniv.nl::8f2095c1-94c1-4d92-8bbe-0b80e50b1291" providerId="AD" clId="Web-{EC001522-5944-363B-58C2-61EB1D563A7F}" dt="2024-03-15T09:52:54.286" v="10" actId="20577"/>
          <ac:spMkLst>
            <pc:docMk/>
            <pc:sldMk cId="2977814846" sldId="256"/>
            <ac:spMk id="3" creationId="{7B4D49CE-57EC-9E92-EEA5-AD84868E18F8}"/>
          </ac:spMkLst>
        </pc:spChg>
      </pc:sldChg>
    </pc:docChg>
  </pc:docChgLst>
  <pc:docChgLst>
    <pc:chgData name="Plomp, W.P. (Willemijn)" userId="S::plompwp@vuw.leidenuniv.nl::1de9b2c1-e692-4301-a81e-37de22dad2f7" providerId="AD" clId="Web-{A3450E1F-A817-F26B-3E8C-C1D3A1D43EB9}"/>
    <pc:docChg chg="modSld">
      <pc:chgData name="Plomp, W.P. (Willemijn)" userId="S::plompwp@vuw.leidenuniv.nl::1de9b2c1-e692-4301-a81e-37de22dad2f7" providerId="AD" clId="Web-{A3450E1F-A817-F26B-3E8C-C1D3A1D43EB9}" dt="2024-09-11T08:42:33.400" v="25"/>
      <pc:docMkLst>
        <pc:docMk/>
      </pc:docMkLst>
      <pc:sldChg chg="modSp">
        <pc:chgData name="Plomp, W.P. (Willemijn)" userId="S::plompwp@vuw.leidenuniv.nl::1de9b2c1-e692-4301-a81e-37de22dad2f7" providerId="AD" clId="Web-{A3450E1F-A817-F26B-3E8C-C1D3A1D43EB9}" dt="2024-09-11T08:42:33.400" v="25"/>
        <pc:sldMkLst>
          <pc:docMk/>
          <pc:sldMk cId="1662105023" sldId="257"/>
        </pc:sldMkLst>
        <pc:graphicFrameChg chg="mod modGraphic">
          <ac:chgData name="Plomp, W.P. (Willemijn)" userId="S::plompwp@vuw.leidenuniv.nl::1de9b2c1-e692-4301-a81e-37de22dad2f7" providerId="AD" clId="Web-{A3450E1F-A817-F26B-3E8C-C1D3A1D43EB9}" dt="2024-09-11T08:42:33.400" v="25"/>
          <ac:graphicFrameMkLst>
            <pc:docMk/>
            <pc:sldMk cId="1662105023" sldId="257"/>
            <ac:graphicFrameMk id="12" creationId="{460FEE0A-B860-603A-4004-EC920C4D265C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68446-54CF-4267-A5BD-FA01909E96A2}" type="datetimeFigureOut">
              <a:rPr lang="nl-NL" smtClean="0"/>
              <a:t>11-9-2024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345F5-224F-42F7-8104-3FF77BEE4C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830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592224" y="0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11-9-2024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689225" y="506413"/>
            <a:ext cx="4494213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87267" y="3202504"/>
            <a:ext cx="7898130" cy="30339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71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ECD43-08E5-4945-BC4F-4857758E978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4534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-1"/>
            <a:ext cx="12198349" cy="4521941"/>
          </a:xfrm>
          <a:solidFill>
            <a:srgbClr val="8592BC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 presentation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490663" y="3934610"/>
            <a:ext cx="6918325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Subtitle presentation</a:t>
            </a:r>
          </a:p>
        </p:txBody>
      </p:sp>
      <p:pic>
        <p:nvPicPr>
          <p:cNvPr id="21" name="Picture 7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288" y="4888655"/>
            <a:ext cx="2621665" cy="11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fld id="{928F9493-D671-4F27-99EF-9D103FC79999}" type="datetime1">
              <a:rPr lang="nl-NL" noProof="0" smtClean="0"/>
              <a:t>11-9-2024</a:t>
            </a:fld>
            <a:endParaRPr lang="en-GB" noProof="0" dirty="0"/>
          </a:p>
        </p:txBody>
      </p: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2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ijdelijke aanduiding voor grafiek 3"/>
          <p:cNvSpPr>
            <a:spLocks noGrp="1"/>
          </p:cNvSpPr>
          <p:nvPr>
            <p:ph type="chart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 graph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950967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3" name="Tijdelijke aanduiding voor media 12"/>
          <p:cNvSpPr>
            <a:spLocks noGrp="1"/>
          </p:cNvSpPr>
          <p:nvPr>
            <p:ph type="media" sz="quarter" idx="13" hasCustomPrompt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 video</a:t>
            </a:r>
          </a:p>
        </p:txBody>
      </p:sp>
      <p:sp>
        <p:nvSpPr>
          <p:cNvPr id="1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170741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noProof="0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0663" y="1052736"/>
            <a:ext cx="10225136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 closure</a:t>
            </a:r>
          </a:p>
        </p:txBody>
      </p:sp>
      <p:pic>
        <p:nvPicPr>
          <p:cNvPr id="21" name="Picture 7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288" y="4888655"/>
            <a:ext cx="2621665" cy="11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id" hidden="1"/>
          <p:cNvGrpSpPr/>
          <p:nvPr userDrawn="1"/>
        </p:nvGrpSpPr>
        <p:grpSpPr>
          <a:xfrm>
            <a:off x="-3" y="-1"/>
            <a:ext cx="12198354" cy="6858004"/>
            <a:chOff x="-3" y="-1"/>
            <a:chExt cx="12198354" cy="6858004"/>
          </a:xfrm>
        </p:grpSpPr>
        <p:sp>
          <p:nvSpPr>
            <p:cNvPr id="12" name="Rechthoek 11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-3205847" y="3205844"/>
              <a:ext cx="6858003" cy="44631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9" name="Rechthoek 18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13" y="6543376"/>
            <a:ext cx="3588750" cy="270000"/>
          </a:xfrm>
          <a:prstGeom prst="rect">
            <a:avLst/>
          </a:prstGeom>
        </p:spPr>
      </p:pic>
      <p:sp>
        <p:nvSpPr>
          <p:cNvPr id="18" name="Rechthoek 19"/>
          <p:cNvSpPr/>
          <p:nvPr userDrawn="1"/>
        </p:nvSpPr>
        <p:spPr bwMode="auto">
          <a:xfrm>
            <a:off x="6099174" y="6453336"/>
            <a:ext cx="6099175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30113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3" y="1252836"/>
            <a:ext cx="6846640" cy="4795836"/>
          </a:xfrm>
          <a:noFill/>
        </p:spPr>
        <p:txBody>
          <a:bodyPr vert="horz" wrap="none" lIns="0" tIns="0" rIns="0" bIns="0"/>
          <a:lstStyle>
            <a:lvl1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defRPr sz="2400">
                <a:solidFill>
                  <a:schemeClr val="bg2"/>
                </a:solidFill>
              </a:defRPr>
            </a:lvl1pPr>
            <a:lvl2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 marL="361950" indent="-361950">
              <a:spcBef>
                <a:spcPts val="800"/>
              </a:spcBef>
              <a:spcAft>
                <a:spcPts val="800"/>
              </a:spcAft>
              <a:buClr>
                <a:schemeClr val="bg2"/>
              </a:buClr>
              <a:buFont typeface="+mj-lt"/>
              <a:buAutoNum type="arabicPeriod"/>
              <a:tabLst/>
              <a:defRPr sz="2400">
                <a:solidFill>
                  <a:schemeClr val="bg2"/>
                </a:solidFill>
              </a:defRPr>
            </a:lvl6pPr>
            <a:lvl7pPr marL="542925" indent="-180975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7pPr>
            <a:lvl8pPr>
              <a:defRPr>
                <a:solidFill>
                  <a:schemeClr val="bg2"/>
                </a:solidFill>
              </a:defRPr>
            </a:lvl8pPr>
            <a:lvl9pP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en-GB" noProof="0" dirty="0"/>
              <a:t>Numbering</a:t>
            </a:r>
          </a:p>
          <a:p>
            <a:pPr lvl="1"/>
            <a:r>
              <a:rPr lang="en-GB" noProof="0" dirty="0"/>
              <a:t>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yellow</a:t>
            </a:r>
          </a:p>
          <a:p>
            <a:pPr lvl="5"/>
            <a:r>
              <a:rPr lang="en-GB" noProof="0" dirty="0"/>
              <a:t>Numbering</a:t>
            </a:r>
          </a:p>
          <a:p>
            <a:pPr lvl="6"/>
            <a:r>
              <a:rPr lang="en-GB" noProof="0" dirty="0"/>
              <a:t>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sp>
        <p:nvSpPr>
          <p:cNvPr id="7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7453634" y="1252538"/>
            <a:ext cx="4339905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grpSp>
        <p:nvGrpSpPr>
          <p:cNvPr id="8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9" name="Rechthoek 8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4" name="Rechthoek 13"/>
            <p:cNvSpPr/>
            <p:nvPr userDrawn="1"/>
          </p:nvSpPr>
          <p:spPr bwMode="auto">
            <a:xfrm rot="5400000">
              <a:off x="392346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26134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596851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75%/2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7926761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0" y="0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5003585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8533755" y="1252538"/>
            <a:ext cx="3259784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302820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50%/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5" y="1252538"/>
            <a:ext cx="5592763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767422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5%/75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3534273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611099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141267" y="1252538"/>
            <a:ext cx="7652271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317621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404663" y="1252538"/>
            <a:ext cx="11388876" cy="4795837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4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218777" cy="6858004"/>
            <a:chOff x="-2" y="-1"/>
            <a:chExt cx="12218777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6" name="Rechthoek 15"/>
            <p:cNvSpPr/>
            <p:nvPr userDrawn="1"/>
          </p:nvSpPr>
          <p:spPr bwMode="auto">
            <a:xfrm rot="10800000">
              <a:off x="5360772" y="3549589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776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614" y="1252538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8" name="Tijdelijke aanduiding voor afbeelding 13"/>
          <p:cNvSpPr>
            <a:spLocks noGrp="1"/>
          </p:cNvSpPr>
          <p:nvPr>
            <p:ph type="pic" sz="quarter" idx="15" hasCustomPrompt="1"/>
          </p:nvPr>
        </p:nvSpPr>
        <p:spPr>
          <a:xfrm>
            <a:off x="6200776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9" name="Tijdelijke aanduiding voor afbeelding 13"/>
          <p:cNvSpPr>
            <a:spLocks noGrp="1"/>
          </p:cNvSpPr>
          <p:nvPr>
            <p:ph type="pic" sz="quarter" idx="16" hasCustomPrompt="1"/>
          </p:nvPr>
        </p:nvSpPr>
        <p:spPr>
          <a:xfrm>
            <a:off x="9098614" y="3751623"/>
            <a:ext cx="2695072" cy="2297049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2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173449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4662" y="1252836"/>
            <a:ext cx="5593347" cy="4795836"/>
          </a:xfrm>
        </p:spPr>
        <p:txBody>
          <a:bodyPr vert="horz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4"/>
            <a:chOff x="-2" y="-1"/>
            <a:chExt cx="12198353" cy="6858004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 rot="5400000">
              <a:off x="2670173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5" name="Rechthoek 14"/>
            <p:cNvSpPr/>
            <p:nvPr userDrawn="1"/>
          </p:nvSpPr>
          <p:spPr bwMode="auto">
            <a:xfrm rot="5400000">
              <a:off x="5568012" y="3327836"/>
              <a:ext cx="6858003" cy="20233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14" name="Tijdelijke aanduiding voor afbeelding 13"/>
          <p:cNvSpPr>
            <a:spLocks noGrp="1"/>
          </p:cNvSpPr>
          <p:nvPr>
            <p:ph type="pic" sz="quarter" idx="13" hasCustomPrompt="1"/>
          </p:nvPr>
        </p:nvSpPr>
        <p:spPr>
          <a:xfrm>
            <a:off x="6200341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7" name="Tijdelijke aanduiding voor afbeelding 13"/>
          <p:cNvSpPr>
            <a:spLocks noGrp="1"/>
          </p:cNvSpPr>
          <p:nvPr>
            <p:ph type="pic" sz="quarter" idx="14" hasCustomPrompt="1"/>
          </p:nvPr>
        </p:nvSpPr>
        <p:spPr>
          <a:xfrm>
            <a:off x="9098179" y="1252538"/>
            <a:ext cx="2695072" cy="4796134"/>
          </a:xfrm>
          <a:solidFill>
            <a:schemeClr val="tx2">
              <a:lumMod val="20000"/>
              <a:lumOff val="80000"/>
            </a:schemeClr>
          </a:solidFill>
        </p:spPr>
        <p:txBody>
          <a:bodyPr bIns="180000" anchor="ctr">
            <a:normAutofit/>
          </a:bodyPr>
          <a:lstStyle>
            <a:lvl1pPr marL="0" indent="0" algn="ctr">
              <a:lnSpc>
                <a:spcPct val="250000"/>
              </a:lnSpc>
              <a:buNone/>
              <a:defRPr sz="1400" baseline="0"/>
            </a:lvl1pPr>
          </a:lstStyle>
          <a:p>
            <a:r>
              <a:rPr lang="en-GB" noProof="0" dirty="0"/>
              <a:t>Click here to insert</a:t>
            </a:r>
            <a:br>
              <a:rPr lang="en-GB" noProof="0" dirty="0"/>
            </a:br>
            <a:r>
              <a:rPr lang="en-GB" noProof="0" dirty="0"/>
              <a:t>an image</a:t>
            </a:r>
          </a:p>
        </p:txBody>
      </p:sp>
      <p:sp>
        <p:nvSpPr>
          <p:cNvPr id="1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982251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</a:t>
            </a:r>
          </a:p>
          <a:p>
            <a:pPr lvl="2"/>
            <a:r>
              <a:rPr lang="en-GB" noProof="0" dirty="0"/>
              <a:t>Plain text</a:t>
            </a:r>
          </a:p>
          <a:p>
            <a:pPr lvl="3"/>
            <a:r>
              <a:rPr lang="en-GB" noProof="0" dirty="0"/>
              <a:t>Header dark blue</a:t>
            </a:r>
          </a:p>
          <a:p>
            <a:pPr lvl="4"/>
            <a:r>
              <a:rPr lang="en-GB" noProof="0" dirty="0"/>
              <a:t>Header light blue</a:t>
            </a:r>
          </a:p>
          <a:p>
            <a:pPr lvl="5"/>
            <a:r>
              <a:rPr lang="en-GB" noProof="0" dirty="0"/>
              <a:t>Bullet</a:t>
            </a:r>
          </a:p>
          <a:p>
            <a:pPr lvl="6"/>
            <a:r>
              <a:rPr lang="en-GB" noProof="0" dirty="0"/>
              <a:t>Sub-bullet</a:t>
            </a:r>
          </a:p>
          <a:p>
            <a:pPr lvl="7"/>
            <a:r>
              <a:rPr lang="en-GB" sz="1800" noProof="0" dirty="0"/>
              <a:t>Plain text</a:t>
            </a:r>
          </a:p>
          <a:p>
            <a:pPr lvl="8"/>
            <a:r>
              <a:rPr lang="en-GB" noProof="0" dirty="0"/>
              <a:t>Header dark blue</a:t>
            </a:r>
          </a:p>
        </p:txBody>
      </p:sp>
      <p:grpSp>
        <p:nvGrpSpPr>
          <p:cNvPr id="11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20" name="Rechthoek 19"/>
          <p:cNvSpPr/>
          <p:nvPr userDrawn="1"/>
        </p:nvSpPr>
        <p:spPr bwMode="auto">
          <a:xfrm>
            <a:off x="0" y="6453336"/>
            <a:ext cx="12198350" cy="40466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GB" sz="2000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Minion" pitchFamily="2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2" y="6543376"/>
            <a:ext cx="3588750" cy="270000"/>
          </a:xfrm>
          <a:prstGeom prst="rect">
            <a:avLst/>
          </a:prstGeom>
        </p:spPr>
      </p:pic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EE7099E-8998-4851-915A-4F483180829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65" r:id="rId4"/>
    <p:sldLayoutId id="2147483661" r:id="rId5"/>
    <p:sldLayoutId id="2147483664" r:id="rId6"/>
    <p:sldLayoutId id="2147483666" r:id="rId7"/>
    <p:sldLayoutId id="2147483662" r:id="rId8"/>
    <p:sldLayoutId id="2147483663" r:id="rId9"/>
    <p:sldLayoutId id="2147483667" r:id="rId10"/>
    <p:sldLayoutId id="2147483668" r:id="rId11"/>
    <p:sldLayoutId id="2147483670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1" i="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ssda.eu/Training/Training-Resources/Library/Data-Management-Expert-Guide/2.-Organise-Document/Documentation-and-metadata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4894/0GWR9W" TargetMode="External"/><Relationship Id="rId2" Type="http://schemas.openxmlformats.org/officeDocument/2006/relationships/hyperlink" Target="https://data.research.cornell.edu/content/readme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janxdis.2020.102258" TargetMode="External"/><Relationship Id="rId2" Type="http://schemas.openxmlformats.org/officeDocument/2006/relationships/hyperlink" Target="https://doi.org/10.1038/s41598-021-81720-8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rbeeldingskr8.nl/#hom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cessda.eu/DMGuid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library.universiteitleiden.nl/researchers/data-management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490663" y="620688"/>
            <a:ext cx="10225136" cy="2808312"/>
          </a:xfrm>
        </p:spPr>
        <p:txBody>
          <a:bodyPr/>
          <a:lstStyle/>
          <a:p>
            <a:pPr algn="ctr"/>
            <a:r>
              <a:rPr lang="en-US" sz="4800" spc="-1" dirty="0">
                <a:solidFill>
                  <a:srgbClr val="FFFFFF"/>
                </a:solidFill>
                <a:latin typeface="Minion Pro" panose="02040503050306020203" pitchFamily="18" charset="0"/>
                <a:ea typeface="DejaVu Sans"/>
              </a:rPr>
              <a:t>Research d</a:t>
            </a:r>
            <a:r>
              <a:rPr lang="en-US" sz="4800" b="1" strike="noStrike" spc="-1" dirty="0">
                <a:solidFill>
                  <a:srgbClr val="FFFFFF"/>
                </a:solidFill>
                <a:latin typeface="Minion Pro" panose="02040503050306020203" pitchFamily="18" charset="0"/>
                <a:ea typeface="DejaVu Sans"/>
              </a:rPr>
              <a:t>ata management training </a:t>
            </a:r>
            <a:br>
              <a:rPr lang="en-US" sz="4800" b="1" spc="-1" dirty="0">
                <a:solidFill>
                  <a:srgbClr val="FFFFFF"/>
                </a:solidFill>
                <a:latin typeface="Minion Pro" panose="02040503050306020203" pitchFamily="18" charset="0"/>
              </a:rPr>
            </a:br>
            <a:br>
              <a:rPr lang="en-US" sz="4800" dirty="0">
                <a:latin typeface="Minion Pro" panose="02040503050306020203" pitchFamily="18" charset="0"/>
              </a:rPr>
            </a:br>
            <a:r>
              <a:rPr lang="en-US" sz="4800" b="1" strike="noStrike" spc="-1" dirty="0">
                <a:solidFill>
                  <a:srgbClr val="FFFFFF"/>
                </a:solidFill>
                <a:latin typeface="Minion Pro" panose="02040503050306020203" pitchFamily="18" charset="0"/>
                <a:ea typeface="DejaVu Sans"/>
              </a:rPr>
              <a:t>Introduction</a:t>
            </a:r>
            <a:endParaRPr lang="nl-NL" sz="4800" dirty="0">
              <a:latin typeface="Minion Pro" panose="02040503050306020203" pitchFamily="18" charset="0"/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2640013" y="3934610"/>
            <a:ext cx="6918325" cy="393700"/>
          </a:xfrm>
        </p:spPr>
        <p:txBody>
          <a:bodyPr/>
          <a:lstStyle/>
          <a:p>
            <a:pPr algn="ctr"/>
            <a:r>
              <a:rPr lang="nl-NL" dirty="0">
                <a:latin typeface="Minion Pro" panose="02040503050306020203" pitchFamily="18" charset="0"/>
              </a:rPr>
              <a:t>Femmy Admiraal | Centre </a:t>
            </a:r>
            <a:r>
              <a:rPr lang="nl-NL" dirty="0" err="1">
                <a:latin typeface="Minion Pro" panose="02040503050306020203" pitchFamily="18" charset="0"/>
              </a:rPr>
              <a:t>for</a:t>
            </a:r>
            <a:r>
              <a:rPr lang="nl-NL" dirty="0">
                <a:latin typeface="Minion Pro" panose="02040503050306020203" pitchFamily="18" charset="0"/>
              </a:rPr>
              <a:t> Digital </a:t>
            </a:r>
            <a:r>
              <a:rPr lang="nl-NL" dirty="0" err="1">
                <a:latin typeface="Minion Pro" panose="02040503050306020203" pitchFamily="18" charset="0"/>
              </a:rPr>
              <a:t>Scholarship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4D49CE-57EC-9E92-EEA5-AD84868E18F8}"/>
              </a:ext>
            </a:extLst>
          </p:cNvPr>
          <p:cNvSpPr txBox="1"/>
          <p:nvPr/>
        </p:nvSpPr>
        <p:spPr>
          <a:xfrm>
            <a:off x="7395319" y="4957462"/>
            <a:ext cx="4680519" cy="740310"/>
          </a:xfrm>
          <a:prstGeom prst="rect">
            <a:avLst/>
          </a:prstGeom>
          <a:noFill/>
        </p:spPr>
        <p:txBody>
          <a:bodyPr wrap="square" lIns="108000" tIns="108000" rIns="108000" bIns="108000" rtlCol="0" anchor="t">
            <a:noAutofit/>
          </a:bodyPr>
          <a:lstStyle/>
          <a:p>
            <a:pPr algn="r"/>
            <a:r>
              <a:rPr lang="en-US" sz="2000" dirty="0">
                <a:solidFill>
                  <a:schemeClr val="bg2"/>
                </a:solidFill>
                <a:latin typeface="Minion Pro" panose="02040503050306020203" pitchFamily="18" charset="0"/>
              </a:rPr>
              <a:t>Psychology / Education &amp; Child Studies</a:t>
            </a:r>
          </a:p>
          <a:p>
            <a:pPr algn="r"/>
            <a:r>
              <a:rPr lang="en-NL" sz="2000">
                <a:solidFill>
                  <a:schemeClr val="bg2"/>
                </a:solidFill>
                <a:latin typeface="Minion Pro"/>
              </a:rPr>
              <a:t>27 September 2024</a:t>
            </a:r>
          </a:p>
          <a:p>
            <a:endParaRPr lang="en-NL" noProof="0" dirty="0">
              <a:solidFill>
                <a:schemeClr val="bg2"/>
              </a:solidFill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4CF5A889-3DFB-73DB-F18C-2EF801AE5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0377" y="5721821"/>
            <a:ext cx="1048296" cy="3714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CD54E0-4406-C13F-0916-7791F798244C}"/>
              </a:ext>
            </a:extLst>
          </p:cNvPr>
          <p:cNvSpPr txBox="1"/>
          <p:nvPr/>
        </p:nvSpPr>
        <p:spPr>
          <a:xfrm>
            <a:off x="2488557" y="6678592"/>
            <a:ext cx="0" cy="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endParaRPr lang="en-NL" noProof="0" dirty="0" err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814846"/>
      </p:ext>
    </p:extLst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pc="-1" dirty="0">
                <a:solidFill>
                  <a:srgbClr val="0C2577"/>
                </a:solidFill>
                <a:latin typeface="Minion"/>
              </a:rPr>
              <a:t>How about YOUR research data?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58B6DB-E449-F8B6-9F32-879A5ED6D8D5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sp>
        <p:nvSpPr>
          <p:cNvPr id="4" name="CustomShape 2">
            <a:extLst>
              <a:ext uri="{FF2B5EF4-FFF2-40B4-BE49-F238E27FC236}">
                <a16:creationId xmlns:a16="http://schemas.microsoft.com/office/drawing/2014/main" id="{03CD4496-1523-0DEA-0978-5BB1D44C591A}"/>
              </a:ext>
            </a:extLst>
          </p:cNvPr>
          <p:cNvSpPr/>
          <p:nvPr/>
        </p:nvSpPr>
        <p:spPr>
          <a:xfrm>
            <a:off x="698575" y="1270712"/>
            <a:ext cx="8134200" cy="460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en-US" sz="2000" b="1" spc="-1" dirty="0">
              <a:solidFill>
                <a:srgbClr val="0C2577"/>
              </a:solidFill>
              <a:latin typeface="Minion"/>
            </a:endParaRPr>
          </a:p>
          <a:p>
            <a:pPr algn="ctr">
              <a:lnSpc>
                <a:spcPct val="100000"/>
              </a:lnSpc>
            </a:pPr>
            <a:r>
              <a:rPr lang="en-US" sz="2000" spc="-1" dirty="0">
                <a:solidFill>
                  <a:srgbClr val="0C2577"/>
                </a:solidFill>
                <a:latin typeface="Minion"/>
              </a:rPr>
              <a:t>You will probably have a unique set of RDM challenges</a:t>
            </a:r>
          </a:p>
          <a:p>
            <a:pPr algn="ctr">
              <a:lnSpc>
                <a:spcPct val="100000"/>
              </a:lnSpc>
            </a:pPr>
            <a:endParaRPr lang="en-US" sz="2000" spc="-1" dirty="0">
              <a:solidFill>
                <a:srgbClr val="0C2577"/>
              </a:solidFill>
              <a:latin typeface="Minion"/>
            </a:endParaRPr>
          </a:p>
          <a:p>
            <a:pPr algn="ctr">
              <a:lnSpc>
                <a:spcPct val="100000"/>
              </a:lnSpc>
            </a:pPr>
            <a:r>
              <a:rPr lang="en-US" sz="2000" spc="-1" dirty="0">
                <a:solidFill>
                  <a:srgbClr val="0C2577"/>
                </a:solidFill>
                <a:latin typeface="Minion"/>
              </a:rPr>
              <a:t>But you may have challenges in common with others</a:t>
            </a:r>
          </a:p>
          <a:p>
            <a:pPr algn="ctr">
              <a:lnSpc>
                <a:spcPct val="100000"/>
              </a:lnSpc>
            </a:pPr>
            <a:endParaRPr lang="en-US" sz="2000" spc="-1" dirty="0">
              <a:solidFill>
                <a:srgbClr val="0C2577"/>
              </a:solidFill>
              <a:latin typeface="Minion"/>
            </a:endParaRPr>
          </a:p>
          <a:p>
            <a:pPr algn="ctr">
              <a:lnSpc>
                <a:spcPct val="100000"/>
              </a:lnSpc>
            </a:pPr>
            <a:endParaRPr lang="en-US" sz="2000" spc="-1" dirty="0">
              <a:solidFill>
                <a:srgbClr val="0C2577"/>
              </a:solidFill>
              <a:latin typeface="Minion"/>
            </a:endParaRPr>
          </a:p>
          <a:p>
            <a:pPr marL="1800">
              <a:buClr>
                <a:srgbClr val="0C2577"/>
              </a:buClr>
            </a:pPr>
            <a:endParaRPr lang="en-US" sz="2000" spc="-1" dirty="0">
              <a:solidFill>
                <a:srgbClr val="0C2577"/>
              </a:solidFill>
              <a:latin typeface="Minion"/>
            </a:endParaRPr>
          </a:p>
          <a:p>
            <a:pPr marL="343080" indent="-341280">
              <a:buClr>
                <a:srgbClr val="0C2577"/>
              </a:buClr>
              <a:buFont typeface="Symbol"/>
              <a:buChar char=""/>
            </a:pPr>
            <a:r>
              <a:rPr lang="en-US" sz="2000" spc="-1" dirty="0">
                <a:solidFill>
                  <a:srgbClr val="0C2577"/>
                </a:solidFill>
                <a:latin typeface="Minion"/>
              </a:rPr>
              <a:t>What kind of data and RDM challenges do you have?</a:t>
            </a:r>
          </a:p>
          <a:p>
            <a:pPr marL="1800">
              <a:buClr>
                <a:srgbClr val="0C2577"/>
              </a:buClr>
            </a:pPr>
            <a:endParaRPr lang="en-US" sz="2000" spc="-1" dirty="0"/>
          </a:p>
          <a:p>
            <a:pPr marL="343080" indent="-341280">
              <a:buClr>
                <a:srgbClr val="0C2577"/>
              </a:buClr>
              <a:buFont typeface="Symbol"/>
              <a:buChar char=""/>
            </a:pPr>
            <a:r>
              <a:rPr lang="en-US" sz="2000" spc="-1" dirty="0">
                <a:solidFill>
                  <a:srgbClr val="0C2577"/>
                </a:solidFill>
                <a:latin typeface="Minion"/>
              </a:rPr>
              <a:t>What do you hope to learn in this course?</a:t>
            </a:r>
            <a:endParaRPr lang="en-US" sz="2000" spc="-1" dirty="0"/>
          </a:p>
          <a:p>
            <a:pPr algn="ctr">
              <a:lnSpc>
                <a:spcPct val="100000"/>
              </a:lnSpc>
            </a:pPr>
            <a:endParaRPr lang="en-US" sz="2000" spc="-1" dirty="0">
              <a:solidFill>
                <a:srgbClr val="0C2577"/>
              </a:solidFill>
              <a:latin typeface="Minion"/>
            </a:endParaRPr>
          </a:p>
          <a:p>
            <a:pPr algn="ctr">
              <a:lnSpc>
                <a:spcPct val="100000"/>
              </a:lnSpc>
            </a:pPr>
            <a:endParaRPr lang="en-US" sz="2000" spc="-1" dirty="0">
              <a:solidFill>
                <a:srgbClr val="0C2577"/>
              </a:solidFill>
              <a:latin typeface="Minion"/>
            </a:endParaRPr>
          </a:p>
          <a:p>
            <a:pPr algn="ctr">
              <a:lnSpc>
                <a:spcPct val="100000"/>
              </a:lnSpc>
            </a:pPr>
            <a:endParaRPr lang="en-US" sz="2000" spc="-1" dirty="0"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AADA56-2562-4869-2FC3-B093730E92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571" y="2195370"/>
            <a:ext cx="3022328" cy="3695106"/>
          </a:xfrm>
          <a:prstGeom prst="rect">
            <a:avLst/>
          </a:prstGeom>
        </p:spPr>
      </p:pic>
      <p:sp>
        <p:nvSpPr>
          <p:cNvPr id="6" name="CustomShape 3">
            <a:extLst>
              <a:ext uri="{FF2B5EF4-FFF2-40B4-BE49-F238E27FC236}">
                <a16:creationId xmlns:a16="http://schemas.microsoft.com/office/drawing/2014/main" id="{4ED58D8F-70E3-7FEF-149D-3B11FBD0A410}"/>
              </a:ext>
            </a:extLst>
          </p:cNvPr>
          <p:cNvSpPr/>
          <p:nvPr/>
        </p:nvSpPr>
        <p:spPr>
          <a:xfrm>
            <a:off x="4582093" y="6153612"/>
            <a:ext cx="7322341" cy="30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n-US" sz="1000" spc="-1" dirty="0" err="1">
                <a:solidFill>
                  <a:srgbClr val="000000"/>
                </a:solidFill>
                <a:latin typeface="Minion Pro" panose="02040503050306020203" pitchFamily="18" charset="0"/>
                <a:ea typeface="DejaVu Sans"/>
              </a:rPr>
              <a:t>Digitalbevaring.dk</a:t>
            </a:r>
            <a:r>
              <a:rPr lang="en-US" sz="1000" spc="-1" dirty="0">
                <a:solidFill>
                  <a:srgbClr val="000000"/>
                </a:solidFill>
                <a:latin typeface="Minion Pro" panose="02040503050306020203" pitchFamily="18" charset="0"/>
                <a:ea typeface="DejaVu Sans"/>
              </a:rPr>
              <a:t> [CC BY </a:t>
            </a:r>
            <a:r>
              <a:rPr lang="en-US" sz="1000" spc="-1" dirty="0">
                <a:solidFill>
                  <a:srgbClr val="000000"/>
                </a:solidFill>
                <a:latin typeface="Minion Pro" panose="02040503050306020203" pitchFamily="18" charset="0"/>
              </a:rPr>
              <a:t>2.5 Denmark (https://</a:t>
            </a:r>
            <a:r>
              <a:rPr lang="en-US" sz="1000" spc="-1" dirty="0" err="1">
                <a:solidFill>
                  <a:srgbClr val="000000"/>
                </a:solidFill>
                <a:latin typeface="Minion Pro" panose="02040503050306020203" pitchFamily="18" charset="0"/>
              </a:rPr>
              <a:t>creativecommons.org</a:t>
            </a:r>
            <a:r>
              <a:rPr lang="en-US" sz="1000" spc="-1" dirty="0">
                <a:solidFill>
                  <a:srgbClr val="000000"/>
                </a:solidFill>
                <a:latin typeface="Minion Pro" panose="02040503050306020203" pitchFamily="18" charset="0"/>
              </a:rPr>
              <a:t>/licenses/by/2.5/dk/)]</a:t>
            </a:r>
            <a:endParaRPr lang="en-US" sz="1000" spc="-1" dirty="0">
              <a:solidFill>
                <a:srgbClr val="000000"/>
              </a:solidFill>
              <a:latin typeface="Minion Pro" panose="02040503050306020203" pitchFamily="18" charset="0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776246027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FAIR data</a:t>
            </a: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11</a:t>
            </a:fld>
            <a:endParaRPr lang="nl-NL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6469180-59B2-7D35-1402-7848C36337F9}"/>
              </a:ext>
            </a:extLst>
          </p:cNvPr>
          <p:cNvGrpSpPr/>
          <p:nvPr/>
        </p:nvGrpSpPr>
        <p:grpSpPr>
          <a:xfrm>
            <a:off x="-72546" y="1415154"/>
            <a:ext cx="12148385" cy="4534126"/>
            <a:chOff x="-1892237" y="1017223"/>
            <a:chExt cx="12148385" cy="4534126"/>
          </a:xfrm>
        </p:grpSpPr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F94373B0-62AB-A5F5-CD26-9FBD1781E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>
            <a:xfrm>
              <a:off x="-1892237" y="1518901"/>
              <a:ext cx="5811681" cy="3718912"/>
            </a:xfrm>
            <a:prstGeom prst="rect">
              <a:avLst/>
            </a:prstGeom>
            <a:ln>
              <a:noFill/>
            </a:ln>
          </p:spPr>
        </p:pic>
        <p:sp>
          <p:nvSpPr>
            <p:cNvPr id="6" name="CustomShape 4">
              <a:extLst>
                <a:ext uri="{FF2B5EF4-FFF2-40B4-BE49-F238E27FC236}">
                  <a16:creationId xmlns:a16="http://schemas.microsoft.com/office/drawing/2014/main" id="{F7540E04-B1B0-E6DF-306C-EFCE0AC7D0DE}"/>
                </a:ext>
              </a:extLst>
            </p:cNvPr>
            <p:cNvSpPr/>
            <p:nvPr/>
          </p:nvSpPr>
          <p:spPr>
            <a:xfrm>
              <a:off x="3144743" y="1017223"/>
              <a:ext cx="7111405" cy="9133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defRPr/>
              </a:pPr>
              <a:r>
                <a:rPr lang="en-US" sz="2000" b="1" dirty="0">
                  <a:solidFill>
                    <a:schemeClr val="bg2"/>
                  </a:solidFill>
                  <a:latin typeface="Minion Pro" panose="02040503050306020203" pitchFamily="18" charset="0"/>
                </a:rPr>
                <a:t>Findable</a:t>
              </a:r>
              <a:br>
                <a:rPr lang="en-US" sz="2000" dirty="0">
                  <a:solidFill>
                    <a:schemeClr val="bg2"/>
                  </a:solidFill>
                  <a:latin typeface="Minion Pro" panose="02040503050306020203" pitchFamily="18" charset="0"/>
                </a:rPr>
              </a:br>
              <a:r>
                <a:rPr lang="en-US" sz="2000" dirty="0">
                  <a:solidFill>
                    <a:schemeClr val="bg2"/>
                  </a:solidFill>
                  <a:latin typeface="Minion Pro" panose="02040503050306020203" pitchFamily="18" charset="0"/>
                </a:rPr>
                <a:t>By both humans and machines</a:t>
              </a:r>
            </a:p>
            <a:p>
              <a:pPr>
                <a:defRPr/>
              </a:pPr>
              <a:r>
                <a:rPr lang="en-US" sz="2000" dirty="0">
                  <a:solidFill>
                    <a:schemeClr val="bg2"/>
                  </a:solidFill>
                  <a:latin typeface="Minion Pro" panose="02040503050306020203" pitchFamily="18" charset="0"/>
                </a:rPr>
                <a:t>Include metadata that allow the discovery of interesting datasets</a:t>
              </a:r>
            </a:p>
          </p:txBody>
        </p:sp>
        <p:sp>
          <p:nvSpPr>
            <p:cNvPr id="9" name="CustomShape 5">
              <a:extLst>
                <a:ext uri="{FF2B5EF4-FFF2-40B4-BE49-F238E27FC236}">
                  <a16:creationId xmlns:a16="http://schemas.microsoft.com/office/drawing/2014/main" id="{75474D6F-C6EA-0528-EFCE-950C7451B92E}"/>
                </a:ext>
              </a:extLst>
            </p:cNvPr>
            <p:cNvSpPr/>
            <p:nvPr/>
          </p:nvSpPr>
          <p:spPr>
            <a:xfrm>
              <a:off x="4540684" y="2289909"/>
              <a:ext cx="4779360" cy="14612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defRPr/>
              </a:pPr>
              <a:r>
                <a:rPr lang="en-US" sz="2000" b="1" spc="-1" dirty="0">
                  <a:solidFill>
                    <a:srgbClr val="001158"/>
                  </a:solidFill>
                  <a:latin typeface="Minion"/>
                </a:rPr>
                <a:t>Accessible</a:t>
              </a:r>
              <a:br>
                <a:rPr lang="en-US" sz="2000" b="1" spc="-1" dirty="0">
                  <a:solidFill>
                    <a:srgbClr val="001158"/>
                  </a:solidFill>
                  <a:latin typeface="Minion"/>
                </a:rPr>
              </a:br>
              <a:r>
                <a:rPr lang="en-US" sz="2000" spc="-1" dirty="0">
                  <a:solidFill>
                    <a:srgbClr val="001158"/>
                  </a:solidFill>
                  <a:latin typeface="Minion"/>
                </a:rPr>
                <a:t>Stored for long term with technical access and well-defined legal conditions</a:t>
              </a:r>
              <a:br>
                <a:rPr lang="en-US" sz="2000" b="1" spc="-1" dirty="0">
                  <a:solidFill>
                    <a:srgbClr val="001158"/>
                  </a:solidFill>
                  <a:latin typeface="Minion"/>
                </a:rPr>
              </a:br>
              <a:r>
                <a:rPr lang="en-US" sz="2000" i="1" spc="-1" dirty="0">
                  <a:solidFill>
                    <a:srgbClr val="001158"/>
                  </a:solidFill>
                  <a:latin typeface="Minion"/>
                </a:rPr>
                <a:t>Open if possible</a:t>
              </a:r>
              <a:endParaRPr lang="en-US" sz="2000" spc="-1" dirty="0">
                <a:solidFill>
                  <a:srgbClr val="001158"/>
                </a:solidFill>
                <a:latin typeface="Arial"/>
              </a:endParaRPr>
            </a:p>
          </p:txBody>
        </p:sp>
        <p:sp>
          <p:nvSpPr>
            <p:cNvPr id="10" name="CustomShape 6">
              <a:extLst>
                <a:ext uri="{FF2B5EF4-FFF2-40B4-BE49-F238E27FC236}">
                  <a16:creationId xmlns:a16="http://schemas.microsoft.com/office/drawing/2014/main" id="{6001137A-FE5C-C204-0F06-EC14B2B2C210}"/>
                </a:ext>
              </a:extLst>
            </p:cNvPr>
            <p:cNvSpPr/>
            <p:nvPr/>
          </p:nvSpPr>
          <p:spPr>
            <a:xfrm>
              <a:off x="4028324" y="3774653"/>
              <a:ext cx="4571640" cy="912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defRPr/>
              </a:pPr>
              <a:r>
                <a:rPr lang="en-US" sz="2000" b="1" spc="-1" dirty="0">
                  <a:solidFill>
                    <a:srgbClr val="001158"/>
                  </a:solidFill>
                  <a:latin typeface="Minion"/>
                </a:rPr>
                <a:t>Interoperable</a:t>
              </a:r>
              <a:br>
                <a:rPr lang="en-US" sz="2000" b="1" spc="-1" dirty="0">
                  <a:solidFill>
                    <a:srgbClr val="001158"/>
                  </a:solidFill>
                  <a:latin typeface="Minion"/>
                </a:rPr>
              </a:br>
              <a:r>
                <a:rPr lang="en-US" sz="2000" spc="-1" dirty="0">
                  <a:solidFill>
                    <a:srgbClr val="001158"/>
                  </a:solidFill>
                  <a:latin typeface="Minion"/>
                </a:rPr>
                <a:t>Ready to be combined with other datasets</a:t>
              </a:r>
              <a:endParaRPr lang="en-US" sz="2000" spc="-1" dirty="0">
                <a:solidFill>
                  <a:srgbClr val="001158"/>
                </a:solidFill>
                <a:latin typeface="Arial"/>
              </a:endParaRPr>
            </a:p>
          </p:txBody>
        </p:sp>
        <p:sp>
          <p:nvSpPr>
            <p:cNvPr id="11" name="CustomShape 7">
              <a:extLst>
                <a:ext uri="{FF2B5EF4-FFF2-40B4-BE49-F238E27FC236}">
                  <a16:creationId xmlns:a16="http://schemas.microsoft.com/office/drawing/2014/main" id="{B507A622-7DA3-F481-14DB-518E650CE2A6}"/>
                </a:ext>
              </a:extLst>
            </p:cNvPr>
            <p:cNvSpPr/>
            <p:nvPr/>
          </p:nvSpPr>
          <p:spPr>
            <a:xfrm>
              <a:off x="3020212" y="4638749"/>
              <a:ext cx="4571640" cy="912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defRPr/>
              </a:pPr>
              <a:r>
                <a:rPr lang="en-US" sz="2000" b="1" spc="-1" dirty="0">
                  <a:solidFill>
                    <a:srgbClr val="001158"/>
                  </a:solidFill>
                  <a:latin typeface="Minion"/>
                </a:rPr>
                <a:t>Reusable</a:t>
              </a:r>
              <a:br>
                <a:rPr lang="en-US" sz="2000" b="1" spc="-1" dirty="0">
                  <a:solidFill>
                    <a:srgbClr val="001158"/>
                  </a:solidFill>
                  <a:latin typeface="Minion"/>
                </a:rPr>
              </a:br>
              <a:r>
                <a:rPr lang="en-US" sz="2000" spc="-1" dirty="0">
                  <a:solidFill>
                    <a:srgbClr val="001158"/>
                  </a:solidFill>
                  <a:latin typeface="Minion"/>
                </a:rPr>
                <a:t>Ready to be used for future research</a:t>
              </a:r>
              <a:endParaRPr lang="en-US" sz="2000" spc="-1" dirty="0">
                <a:solidFill>
                  <a:srgbClr val="001158"/>
                </a:solidFill>
                <a:latin typeface="Arial"/>
              </a:endParaRPr>
            </a:p>
          </p:txBody>
        </p:sp>
      </p:grpSp>
      <p:sp>
        <p:nvSpPr>
          <p:cNvPr id="12" name="CustomShape 2">
            <a:extLst>
              <a:ext uri="{FF2B5EF4-FFF2-40B4-BE49-F238E27FC236}">
                <a16:creationId xmlns:a16="http://schemas.microsoft.com/office/drawing/2014/main" id="{3321F682-0489-6E7E-9A65-17DED0A5D1FE}"/>
              </a:ext>
            </a:extLst>
          </p:cNvPr>
          <p:cNvSpPr/>
          <p:nvPr/>
        </p:nvSpPr>
        <p:spPr>
          <a:xfrm>
            <a:off x="3560571" y="5949280"/>
            <a:ext cx="8496720" cy="6402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defRPr/>
            </a:pPr>
            <a:r>
              <a:rPr lang="en-US" sz="1000" dirty="0">
                <a:solidFill>
                  <a:srgbClr val="000000"/>
                </a:solidFill>
                <a:latin typeface="Minion Pro" panose="02040503050306020203" pitchFamily="18" charset="0"/>
              </a:rPr>
              <a:t>Read more about FAIR:</a:t>
            </a:r>
            <a:endParaRPr lang="nl-NL" sz="1000" dirty="0">
              <a:solidFill>
                <a:srgbClr val="000000"/>
              </a:solidFill>
              <a:latin typeface="Minion Pro" panose="02040503050306020203" pitchFamily="18" charset="0"/>
            </a:endParaRPr>
          </a:p>
          <a:p>
            <a:pPr lvl="0" algn="r">
              <a:defRPr/>
            </a:pPr>
            <a:r>
              <a:rPr lang="en-US" sz="1000" u="sng" spc="-1" dirty="0">
                <a:solidFill>
                  <a:srgbClr val="009999"/>
                </a:solidFill>
                <a:latin typeface="Minion Pro" panose="02040503050306020203" pitchFamily="18" charset="0"/>
              </a:rPr>
              <a:t>https://</a:t>
            </a:r>
            <a:r>
              <a:rPr lang="en-US" sz="1000" u="sng" spc="-1" dirty="0" err="1">
                <a:solidFill>
                  <a:srgbClr val="009999"/>
                </a:solidFill>
                <a:latin typeface="Minion Pro" panose="02040503050306020203" pitchFamily="18" charset="0"/>
              </a:rPr>
              <a:t>www.library.universiteitleiden.nl</a:t>
            </a:r>
            <a:r>
              <a:rPr lang="en-US" sz="1000" u="sng" spc="-1" dirty="0">
                <a:solidFill>
                  <a:srgbClr val="009999"/>
                </a:solidFill>
                <a:latin typeface="Minion Pro" panose="02040503050306020203" pitchFamily="18" charset="0"/>
              </a:rPr>
              <a:t>/researchers/data-management/fair-data</a:t>
            </a:r>
            <a:endParaRPr lang="en-US" sz="1000" spc="-1" dirty="0">
              <a:solidFill>
                <a:srgbClr val="000000"/>
              </a:solidFill>
              <a:latin typeface="Minion Pro" panose="02040503050306020203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F87265-832B-4D5B-E442-D563EA66E317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</p:spTree>
    <p:extLst>
      <p:ext uri="{BB962C8B-B14F-4D97-AF65-F5344CB8AC3E}">
        <p14:creationId xmlns:p14="http://schemas.microsoft.com/office/powerpoint/2010/main" val="16212745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FAIR data is not Open Data!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F4623B-1EEF-348D-0A04-D427660D7E9E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C1476F-876D-42DF-8C63-ACB90CED5F1C}"/>
              </a:ext>
            </a:extLst>
          </p:cNvPr>
          <p:cNvSpPr txBox="1"/>
          <p:nvPr/>
        </p:nvSpPr>
        <p:spPr>
          <a:xfrm>
            <a:off x="10769600" y="609600"/>
            <a:ext cx="0" cy="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endParaRPr lang="en-NL" noProof="0" dirty="0" err="1">
              <a:solidFill>
                <a:schemeClr val="bg2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89C2C2B-3ABF-DD6E-6DF9-1885A7EC15A3}"/>
              </a:ext>
            </a:extLst>
          </p:cNvPr>
          <p:cNvSpPr txBox="1">
            <a:spLocks/>
          </p:cNvSpPr>
          <p:nvPr/>
        </p:nvSpPr>
        <p:spPr>
          <a:xfrm>
            <a:off x="2157878" y="1751371"/>
            <a:ext cx="7882594" cy="326180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545" lvl="1" indent="0" algn="ctr">
              <a:buFont typeface="Arial" panose="020B0604020202020204" pitchFamily="34" charset="0"/>
              <a:buNone/>
            </a:pPr>
            <a:r>
              <a:rPr lang="en-NL" sz="2800" dirty="0">
                <a:latin typeface="Minion Pro" panose="02040503050306020203" pitchFamily="18" charset="0"/>
              </a:rPr>
              <a:t>“as open as possible, as closed as necessary”</a:t>
            </a:r>
          </a:p>
          <a:p>
            <a:pPr marL="342545" lvl="1" indent="0">
              <a:buFont typeface="Arial" panose="020B0604020202020204" pitchFamily="34" charset="0"/>
              <a:buNone/>
            </a:pPr>
            <a:endParaRPr lang="en-NL" dirty="0"/>
          </a:p>
          <a:p>
            <a:pPr marL="0" indent="0">
              <a:buFont typeface="Arial" panose="020B0604020202020204" pitchFamily="34" charset="0"/>
              <a:buNone/>
            </a:pPr>
            <a:endParaRPr lang="en-NL" dirty="0"/>
          </a:p>
          <a:p>
            <a:pPr marL="0" indent="0">
              <a:buFont typeface="Arial" panose="020B0604020202020204" pitchFamily="34" charset="0"/>
              <a:buNone/>
            </a:pPr>
            <a:endParaRPr lang="en-NL" dirty="0"/>
          </a:p>
          <a:p>
            <a:pPr marL="0" indent="0">
              <a:buFont typeface="Arial" panose="020B0604020202020204" pitchFamily="34" charset="0"/>
              <a:buNone/>
            </a:pPr>
            <a:endParaRPr lang="en-NL" dirty="0"/>
          </a:p>
          <a:p>
            <a:pPr marL="0" indent="0">
              <a:buFont typeface="Arial" panose="020B0604020202020204" pitchFamily="34" charset="0"/>
              <a:buNone/>
            </a:pPr>
            <a:endParaRPr lang="en-NL" dirty="0"/>
          </a:p>
          <a:p>
            <a:pPr marL="0" indent="0">
              <a:buFont typeface="Arial" panose="020B0604020202020204" pitchFamily="34" charset="0"/>
              <a:buNone/>
            </a:pPr>
            <a:endParaRPr lang="en-NL" dirty="0"/>
          </a:p>
          <a:p>
            <a:pPr marL="0" indent="0">
              <a:buFont typeface="Arial" panose="020B0604020202020204" pitchFamily="34" charset="0"/>
              <a:buNone/>
            </a:pPr>
            <a:endParaRPr lang="en-NL" dirty="0"/>
          </a:p>
          <a:p>
            <a:pPr marL="0" indent="0">
              <a:buFont typeface="Arial" panose="020B0604020202020204" pitchFamily="34" charset="0"/>
              <a:buNone/>
            </a:pPr>
            <a:endParaRPr lang="en-NL" dirty="0"/>
          </a:p>
          <a:p>
            <a:pPr marL="0" indent="0">
              <a:buFont typeface="Arial" panose="020B0604020202020204" pitchFamily="34" charset="0"/>
              <a:buNone/>
            </a:pPr>
            <a:endParaRPr lang="en-NL" dirty="0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2518F06F-C8C1-FDD8-97B7-2B2366B6B1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0337" y="2852936"/>
            <a:ext cx="8457677" cy="2787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8E9F050-E818-AD44-4CC1-1D58F84864ED}"/>
              </a:ext>
            </a:extLst>
          </p:cNvPr>
          <p:cNvSpPr txBox="1"/>
          <p:nvPr/>
        </p:nvSpPr>
        <p:spPr>
          <a:xfrm>
            <a:off x="8691463" y="6051018"/>
            <a:ext cx="3398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L" sz="1000" dirty="0">
                <a:latin typeface="Minion Pro" panose="02040503050306020203" pitchFamily="18" charset="0"/>
              </a:rPr>
              <a:t>Picture by Mark van Leeuwen, FGGA / ISSC</a:t>
            </a:r>
          </a:p>
        </p:txBody>
      </p:sp>
    </p:spTree>
    <p:extLst>
      <p:ext uri="{BB962C8B-B14F-4D97-AF65-F5344CB8AC3E}">
        <p14:creationId xmlns:p14="http://schemas.microsoft.com/office/powerpoint/2010/main" val="1993372706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Data </a:t>
            </a:r>
            <a:r>
              <a:rPr lang="nl-NL" dirty="0" err="1">
                <a:latin typeface="Minion Pro" panose="02040503050306020203" pitchFamily="18" charset="0"/>
              </a:rPr>
              <a:t>documentation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360" indent="0">
              <a:lnSpc>
                <a:spcPct val="100000"/>
              </a:lnSpc>
              <a:buClr>
                <a:srgbClr val="0C2577"/>
              </a:buClr>
              <a:buNone/>
              <a:defRPr/>
            </a:pPr>
            <a:endParaRPr lang="en-GB" sz="1800" b="0" kern="1200" spc="-1" dirty="0">
              <a:solidFill>
                <a:srgbClr val="0C2577"/>
              </a:solidFill>
              <a:latin typeface="+mn-lt"/>
              <a:ea typeface="+mn-ea"/>
              <a:cs typeface="+mn-cs"/>
            </a:endParaRPr>
          </a:p>
          <a:p>
            <a:pPr marL="360" indent="0">
              <a:lnSpc>
                <a:spcPct val="100000"/>
              </a:lnSpc>
              <a:buClr>
                <a:srgbClr val="0C2577"/>
              </a:buClr>
              <a:buNone/>
              <a:defRPr/>
            </a:pPr>
            <a:endParaRPr lang="en-GB" spc="-1" dirty="0">
              <a:solidFill>
                <a:srgbClr val="0C2577"/>
              </a:solidFill>
            </a:endParaRPr>
          </a:p>
          <a:p>
            <a:pPr marL="360" indent="0">
              <a:lnSpc>
                <a:spcPct val="100000"/>
              </a:lnSpc>
              <a:buClr>
                <a:srgbClr val="0C2577"/>
              </a:buClr>
              <a:buNone/>
              <a:defRPr/>
            </a:pPr>
            <a:endParaRPr lang="en-GB" sz="1800" b="0" kern="1200" spc="-1" dirty="0">
              <a:solidFill>
                <a:srgbClr val="0C2577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DC6DB4-6301-CE32-1C91-BA1AED8DD0FB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0C6350-9C21-4530-3F1E-4E8C08AB9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099173" y="620688"/>
            <a:ext cx="5110405" cy="42239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357757-9790-1667-9C7B-0348BDBAB9AF}"/>
              </a:ext>
            </a:extLst>
          </p:cNvPr>
          <p:cNvSpPr txBox="1"/>
          <p:nvPr/>
        </p:nvSpPr>
        <p:spPr>
          <a:xfrm>
            <a:off x="404662" y="1983458"/>
            <a:ext cx="51104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spc="-1" dirty="0">
                <a:solidFill>
                  <a:srgbClr val="0C2577"/>
                </a:solidFill>
                <a:latin typeface="Minion"/>
              </a:rPr>
              <a:t>One of the most common reasons that researchers aren’t able to re-use a dataset (either someone else’s or even their own at a later date) is that they can’t understand it.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8E5EB0-F702-8CD2-083D-B31C14168446}"/>
              </a:ext>
            </a:extLst>
          </p:cNvPr>
          <p:cNvSpPr txBox="1"/>
          <p:nvPr/>
        </p:nvSpPr>
        <p:spPr>
          <a:xfrm>
            <a:off x="3650903" y="5777084"/>
            <a:ext cx="8287167" cy="543176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rmAutofit fontScale="70000" lnSpcReduction="20000"/>
          </a:bodyPr>
          <a:lstStyle/>
          <a:p>
            <a:pPr algn="r"/>
            <a:r>
              <a:rPr lang="en-NL" dirty="0">
                <a:solidFill>
                  <a:schemeClr val="bg2"/>
                </a:solidFill>
              </a:rPr>
              <a:t>Read more about Documentation and metadata: </a:t>
            </a:r>
            <a:r>
              <a:rPr lang="en-US" dirty="0">
                <a:solidFill>
                  <a:schemeClr val="bg2"/>
                </a:solidFill>
                <a:hlinkClick r:id="rId3"/>
              </a:rPr>
              <a:t>https://www.cessda.eu/Training/Training-Resources/Library/Data-Management-Expert-Guide/2.-Organise-Document/Documentation-and-metadata</a:t>
            </a:r>
            <a:r>
              <a:rPr lang="en-US" dirty="0">
                <a:solidFill>
                  <a:schemeClr val="bg2"/>
                </a:solidFill>
              </a:rPr>
              <a:t> </a:t>
            </a:r>
            <a:endParaRPr lang="en-NL" dirty="0" err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407037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Data </a:t>
            </a:r>
            <a:r>
              <a:rPr lang="nl-NL" dirty="0" err="1">
                <a:latin typeface="Minion Pro" panose="02040503050306020203" pitchFamily="18" charset="0"/>
              </a:rPr>
              <a:t>documentation</a:t>
            </a:r>
            <a:r>
              <a:rPr lang="nl-NL" dirty="0">
                <a:latin typeface="Minion Pro" panose="02040503050306020203" pitchFamily="18" charset="0"/>
              </a:rPr>
              <a:t>: </a:t>
            </a:r>
            <a:r>
              <a:rPr lang="nl-NL" dirty="0" err="1">
                <a:latin typeface="Minion Pro" panose="02040503050306020203" pitchFamily="18" charset="0"/>
              </a:rPr>
              <a:t>two</a:t>
            </a:r>
            <a:r>
              <a:rPr lang="nl-NL" dirty="0">
                <a:latin typeface="Minion Pro" panose="02040503050306020203" pitchFamily="18" charset="0"/>
              </a:rPr>
              <a:t> </a:t>
            </a:r>
            <a:r>
              <a:rPr lang="nl-NL" dirty="0" err="1">
                <a:latin typeface="Minion Pro" panose="02040503050306020203" pitchFamily="18" charset="0"/>
              </a:rPr>
              <a:t>simple</a:t>
            </a:r>
            <a:r>
              <a:rPr lang="nl-NL" dirty="0">
                <a:latin typeface="Minion Pro" panose="02040503050306020203" pitchFamily="18" charset="0"/>
              </a:rPr>
              <a:t> </a:t>
            </a:r>
            <a:r>
              <a:rPr lang="nl-NL" dirty="0" err="1">
                <a:latin typeface="Minion Pro" panose="02040503050306020203" pitchFamily="18" charset="0"/>
              </a:rPr>
              <a:t>ways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360" indent="0">
              <a:lnSpc>
                <a:spcPct val="100000"/>
              </a:lnSpc>
              <a:buClr>
                <a:srgbClr val="0C2577"/>
              </a:buClr>
              <a:buNone/>
              <a:defRPr/>
            </a:pPr>
            <a:r>
              <a:rPr lang="en-GB" sz="2000" spc="-1" dirty="0">
                <a:solidFill>
                  <a:srgbClr val="0C2577"/>
                </a:solidFill>
                <a:latin typeface="Minion Pro" panose="02040503050306020203" pitchFamily="18" charset="0"/>
              </a:rPr>
              <a:t>1. Clear organisation and file naming</a:t>
            </a:r>
            <a:endParaRPr lang="en-GB" sz="2000" b="0" kern="1200" spc="-1" dirty="0">
              <a:solidFill>
                <a:srgbClr val="0C2577"/>
              </a:solidFill>
              <a:latin typeface="Minion Pro" panose="02040503050306020203" pitchFamily="18" charset="0"/>
            </a:endParaRPr>
          </a:p>
          <a:p>
            <a:pPr marL="360" indent="0">
              <a:lnSpc>
                <a:spcPct val="100000"/>
              </a:lnSpc>
              <a:buClr>
                <a:srgbClr val="0C2577"/>
              </a:buClr>
              <a:buNone/>
              <a:defRPr/>
            </a:pPr>
            <a:endParaRPr lang="en-GB" spc="-1" dirty="0">
              <a:solidFill>
                <a:srgbClr val="0C2577"/>
              </a:solidFill>
            </a:endParaRPr>
          </a:p>
          <a:p>
            <a:pPr marL="360" indent="0">
              <a:lnSpc>
                <a:spcPct val="100000"/>
              </a:lnSpc>
              <a:buClr>
                <a:srgbClr val="0C2577"/>
              </a:buClr>
              <a:buNone/>
              <a:defRPr/>
            </a:pPr>
            <a:endParaRPr lang="en-GB" sz="1800" b="0" kern="1200" spc="-1" dirty="0">
              <a:solidFill>
                <a:srgbClr val="0C2577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DC6DB4-6301-CE32-1C91-BA1AED8DD0FB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E44140-CF28-FF70-E13C-9550AAB19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590" y="1844824"/>
            <a:ext cx="8569166" cy="34550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8B3D7B-0611-6787-33CA-FF5101220D66}"/>
              </a:ext>
            </a:extLst>
          </p:cNvPr>
          <p:cNvSpPr txBox="1"/>
          <p:nvPr/>
        </p:nvSpPr>
        <p:spPr>
          <a:xfrm>
            <a:off x="1054100" y="1930400"/>
            <a:ext cx="0" cy="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endParaRPr lang="en-NL" noProof="0" dirty="0" err="1">
              <a:solidFill>
                <a:schemeClr val="bg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58D713-458B-2955-DBE5-515BD907C200}"/>
              </a:ext>
            </a:extLst>
          </p:cNvPr>
          <p:cNvSpPr txBox="1"/>
          <p:nvPr/>
        </p:nvSpPr>
        <p:spPr>
          <a:xfrm>
            <a:off x="4370983" y="5559751"/>
            <a:ext cx="1403425" cy="46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434"/>
            <a:r>
              <a:rPr lang="en-GB" sz="2399" dirty="0">
                <a:solidFill>
                  <a:srgbClr val="000000"/>
                </a:solidFill>
                <a:latin typeface="Georgia"/>
              </a:rPr>
              <a:t>❌</a:t>
            </a:r>
            <a:r>
              <a:rPr lang="en-GB" sz="1349" dirty="0">
                <a:solidFill>
                  <a:srgbClr val="000000"/>
                </a:solidFill>
                <a:latin typeface="Georgia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55CD19-5D0E-8B00-CFBF-71FB3B791444}"/>
              </a:ext>
            </a:extLst>
          </p:cNvPr>
          <p:cNvSpPr txBox="1"/>
          <p:nvPr/>
        </p:nvSpPr>
        <p:spPr>
          <a:xfrm>
            <a:off x="6520722" y="5517232"/>
            <a:ext cx="1599367" cy="507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434"/>
            <a:r>
              <a:rPr lang="en-GB" sz="2699" dirty="0">
                <a:solidFill>
                  <a:srgbClr val="000000"/>
                </a:solidFill>
                <a:latin typeface="Georgia"/>
              </a:rPr>
              <a:t>✅</a:t>
            </a:r>
            <a:r>
              <a:rPr lang="en-GB" sz="1349" dirty="0">
                <a:solidFill>
                  <a:srgbClr val="000000"/>
                </a:solidFill>
                <a:latin typeface="Georgi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83969516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Data </a:t>
            </a:r>
            <a:r>
              <a:rPr lang="nl-NL" dirty="0" err="1">
                <a:latin typeface="Minion Pro" panose="02040503050306020203" pitchFamily="18" charset="0"/>
              </a:rPr>
              <a:t>documentation</a:t>
            </a:r>
            <a:r>
              <a:rPr lang="nl-NL" dirty="0">
                <a:latin typeface="Minion Pro" panose="02040503050306020203" pitchFamily="18" charset="0"/>
              </a:rPr>
              <a:t>: </a:t>
            </a:r>
            <a:r>
              <a:rPr lang="nl-NL" dirty="0" err="1">
                <a:latin typeface="Minion Pro" panose="02040503050306020203" pitchFamily="18" charset="0"/>
              </a:rPr>
              <a:t>two</a:t>
            </a:r>
            <a:r>
              <a:rPr lang="nl-NL" dirty="0">
                <a:latin typeface="Minion Pro" panose="02040503050306020203" pitchFamily="18" charset="0"/>
              </a:rPr>
              <a:t> </a:t>
            </a:r>
            <a:r>
              <a:rPr lang="nl-NL" dirty="0" err="1">
                <a:latin typeface="Minion Pro" panose="02040503050306020203" pitchFamily="18" charset="0"/>
              </a:rPr>
              <a:t>simple</a:t>
            </a:r>
            <a:r>
              <a:rPr lang="nl-NL" dirty="0">
                <a:latin typeface="Minion Pro" panose="02040503050306020203" pitchFamily="18" charset="0"/>
              </a:rPr>
              <a:t> </a:t>
            </a:r>
            <a:r>
              <a:rPr lang="nl-NL" dirty="0" err="1">
                <a:latin typeface="Minion Pro" panose="02040503050306020203" pitchFamily="18" charset="0"/>
              </a:rPr>
              <a:t>ways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360" indent="0">
              <a:lnSpc>
                <a:spcPct val="100000"/>
              </a:lnSpc>
              <a:buClr>
                <a:srgbClr val="0C2577"/>
              </a:buClr>
              <a:buNone/>
              <a:defRPr/>
            </a:pPr>
            <a:r>
              <a:rPr lang="en-GB" sz="2000" spc="-1" dirty="0">
                <a:solidFill>
                  <a:srgbClr val="0C2577"/>
                </a:solidFill>
                <a:latin typeface="Minion Pro" panose="02040503050306020203" pitchFamily="18" charset="0"/>
              </a:rPr>
              <a:t>2. Comprehensive Readme file</a:t>
            </a:r>
            <a:endParaRPr lang="en-GB" sz="2000" b="0" kern="1200" spc="-1" dirty="0">
              <a:solidFill>
                <a:srgbClr val="0C2577"/>
              </a:solidFill>
              <a:latin typeface="Minion Pro" panose="02040503050306020203" pitchFamily="18" charset="0"/>
            </a:endParaRPr>
          </a:p>
          <a:p>
            <a:pPr marL="360" indent="0">
              <a:lnSpc>
                <a:spcPct val="100000"/>
              </a:lnSpc>
              <a:buClr>
                <a:srgbClr val="0C2577"/>
              </a:buClr>
              <a:buNone/>
              <a:defRPr/>
            </a:pPr>
            <a:endParaRPr lang="en-GB" spc="-1" dirty="0">
              <a:solidFill>
                <a:srgbClr val="0C2577"/>
              </a:solidFill>
            </a:endParaRPr>
          </a:p>
          <a:p>
            <a:pPr marL="360" indent="0">
              <a:lnSpc>
                <a:spcPct val="100000"/>
              </a:lnSpc>
              <a:buClr>
                <a:srgbClr val="0C2577"/>
              </a:buClr>
              <a:buNone/>
              <a:defRPr/>
            </a:pPr>
            <a:endParaRPr lang="en-GB" sz="1800" b="0" kern="1200" spc="-1" dirty="0">
              <a:solidFill>
                <a:srgbClr val="0C2577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DC6DB4-6301-CE32-1C91-BA1AED8DD0FB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8B3D7B-0611-6787-33CA-FF5101220D66}"/>
              </a:ext>
            </a:extLst>
          </p:cNvPr>
          <p:cNvSpPr txBox="1"/>
          <p:nvPr/>
        </p:nvSpPr>
        <p:spPr>
          <a:xfrm>
            <a:off x="1054100" y="1930400"/>
            <a:ext cx="0" cy="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endParaRPr lang="en-NL" noProof="0" dirty="0" err="1">
              <a:solidFill>
                <a:schemeClr val="bg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D53D59-1E2A-78B5-F4A4-79637D6AD6FE}"/>
              </a:ext>
            </a:extLst>
          </p:cNvPr>
          <p:cNvSpPr txBox="1"/>
          <p:nvPr/>
        </p:nvSpPr>
        <p:spPr>
          <a:xfrm>
            <a:off x="3650903" y="5777084"/>
            <a:ext cx="8287167" cy="543176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rmAutofit fontScale="92500"/>
          </a:bodyPr>
          <a:lstStyle/>
          <a:p>
            <a:pPr algn="r"/>
            <a:r>
              <a:rPr lang="en-NL" dirty="0">
                <a:solidFill>
                  <a:schemeClr val="bg2"/>
                </a:solidFill>
              </a:rPr>
              <a:t>Read more about Readme files: </a:t>
            </a:r>
            <a:r>
              <a:rPr lang="en-GB" dirty="0">
                <a:solidFill>
                  <a:schemeClr val="bg2"/>
                </a:solidFill>
                <a:hlinkClick r:id="rId2"/>
              </a:rPr>
              <a:t>https://data.research.cornell.edu/content/readme</a:t>
            </a:r>
            <a:endParaRPr lang="en-GB" dirty="0">
              <a:solidFill>
                <a:schemeClr val="bg2"/>
              </a:solidFill>
            </a:endParaRPr>
          </a:p>
          <a:p>
            <a:pPr algn="r"/>
            <a:endParaRPr lang="en-NL" dirty="0" err="1">
              <a:solidFill>
                <a:schemeClr val="bg2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C032D2-C2B3-ADD3-BABD-D8D310E6081A}"/>
              </a:ext>
            </a:extLst>
          </p:cNvPr>
          <p:cNvSpPr/>
          <p:nvPr/>
        </p:nvSpPr>
        <p:spPr>
          <a:xfrm>
            <a:off x="260277" y="2459504"/>
            <a:ext cx="4326730" cy="224676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 defTabSz="685434"/>
            <a:r>
              <a:rPr lang="en-US" sz="2000" dirty="0">
                <a:solidFill>
                  <a:srgbClr val="000000"/>
                </a:solidFill>
                <a:latin typeface="Minion"/>
              </a:rPr>
              <a:t>Readme file from </a:t>
            </a:r>
          </a:p>
          <a:p>
            <a:pPr algn="ctr" defTabSz="685434"/>
            <a:r>
              <a:rPr lang="en-US" sz="2000" dirty="0">
                <a:solidFill>
                  <a:srgbClr val="000000"/>
                </a:solidFill>
                <a:latin typeface="Minion"/>
              </a:rPr>
              <a:t>Tsou, Yung-Ting, 2020, "Reading Emotional Faces in Deaf and Hard-of-Hearing and Typically Hearing Children", </a:t>
            </a:r>
          </a:p>
          <a:p>
            <a:pPr algn="ctr" defTabSz="685434"/>
            <a:r>
              <a:rPr lang="en-US" sz="2000" dirty="0">
                <a:solidFill>
                  <a:srgbClr val="000000"/>
                </a:solidFill>
                <a:latin typeface="Minion"/>
                <a:hlinkClick r:id="rId3"/>
              </a:rPr>
              <a:t>https://doi.org/10.34894/0GWR9W</a:t>
            </a:r>
            <a:r>
              <a:rPr lang="en-US" sz="2000" dirty="0">
                <a:solidFill>
                  <a:srgbClr val="000000"/>
                </a:solidFill>
                <a:latin typeface="Minion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Minion"/>
              </a:rPr>
              <a:t>DataverseNL</a:t>
            </a:r>
            <a:r>
              <a:rPr lang="en-US" sz="2000" dirty="0">
                <a:solidFill>
                  <a:srgbClr val="000000"/>
                </a:solidFill>
                <a:latin typeface="Minion"/>
              </a:rPr>
              <a:t>, V2</a:t>
            </a:r>
            <a:endParaRPr lang="en-NL" sz="2000" i="1" dirty="0">
              <a:solidFill>
                <a:srgbClr val="000000"/>
              </a:solidFill>
              <a:latin typeface="Minion"/>
            </a:endParaRPr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330972B8-A0EB-2E82-3523-8045623916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047" y="1407596"/>
            <a:ext cx="6884350" cy="425365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51190082"/>
      </p:ext>
    </p:extLst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FAIR data </a:t>
            </a:r>
            <a:r>
              <a:rPr lang="nl-NL" dirty="0" err="1"/>
              <a:t>exercise</a:t>
            </a:r>
            <a:endParaRPr lang="nl-NL" dirty="0"/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endParaRPr lang="en-GB" sz="2000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r>
              <a:rPr lang="en-GB" sz="2000" b="1" dirty="0">
                <a:latin typeface="Minion Pro" panose="02040503050306020203" pitchFamily="18" charset="0"/>
              </a:rPr>
              <a:t>Look up the articles below and complete the assignment on the next slide.</a:t>
            </a:r>
          </a:p>
          <a:p>
            <a:pPr marL="0" indent="0">
              <a:buNone/>
            </a:pPr>
            <a:endParaRPr lang="en-GB" sz="2000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Minion Pro" panose="02040503050306020203" pitchFamily="18" charset="0"/>
              </a:rPr>
              <a:t>1. </a:t>
            </a:r>
            <a:r>
              <a:rPr lang="en-US" sz="2000" dirty="0" err="1">
                <a:latin typeface="Minion Pro" panose="02040503050306020203" pitchFamily="18" charset="0"/>
              </a:rPr>
              <a:t>Achterberg</a:t>
            </a:r>
            <a:r>
              <a:rPr lang="en-US" sz="2000" dirty="0">
                <a:latin typeface="Minion Pro" panose="02040503050306020203" pitchFamily="18" charset="0"/>
              </a:rPr>
              <a:t>, M., </a:t>
            </a:r>
            <a:r>
              <a:rPr lang="en-US" sz="2000" dirty="0" err="1">
                <a:latin typeface="Minion Pro" panose="02040503050306020203" pitchFamily="18" charset="0"/>
              </a:rPr>
              <a:t>Dobbelaar</a:t>
            </a:r>
            <a:r>
              <a:rPr lang="en-US" sz="2000" dirty="0">
                <a:latin typeface="Minion Pro" panose="02040503050306020203" pitchFamily="18" charset="0"/>
              </a:rPr>
              <a:t>, S., Boer, O.D. et al. Perceived stress as mediator for longitudinal effects of the COVID-19 lockdown on wellbeing of parents and children. Sci Rep 11, 2971 (2021). </a:t>
            </a:r>
            <a:r>
              <a:rPr lang="en-US" sz="2000" u="sng" dirty="0">
                <a:latin typeface="Minion Pro" panose="02040503050306020203" pitchFamily="18" charset="0"/>
                <a:hlinkClick r:id="rId2"/>
              </a:rPr>
              <a:t>https://doi.org/10.1038/s41598-021-81720-8</a:t>
            </a:r>
            <a:r>
              <a:rPr lang="en-US" sz="2000" dirty="0">
                <a:latin typeface="Minion Pro" panose="02040503050306020203" pitchFamily="18" charset="0"/>
              </a:rPr>
              <a:t> </a:t>
            </a:r>
            <a:endParaRPr lang="en-NL" sz="2000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en-US" sz="2000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Minion Pro" panose="02040503050306020203" pitchFamily="18" charset="0"/>
              </a:rPr>
              <a:t>2. </a:t>
            </a:r>
            <a:r>
              <a:rPr lang="en-US" sz="2000" dirty="0" err="1">
                <a:latin typeface="Minion Pro" panose="02040503050306020203" pitchFamily="18" charset="0"/>
              </a:rPr>
              <a:t>Gaëtan</a:t>
            </a:r>
            <a:r>
              <a:rPr lang="en-US" sz="2000" dirty="0">
                <a:latin typeface="Minion Pro" panose="02040503050306020203" pitchFamily="18" charset="0"/>
              </a:rPr>
              <a:t> Mertens, Lotte Gerritsen, Stefanie </a:t>
            </a:r>
            <a:r>
              <a:rPr lang="en-US" sz="2000" dirty="0" err="1">
                <a:latin typeface="Minion Pro" panose="02040503050306020203" pitchFamily="18" charset="0"/>
              </a:rPr>
              <a:t>Duijndam</a:t>
            </a:r>
            <a:r>
              <a:rPr lang="en-US" sz="2000" dirty="0">
                <a:latin typeface="Minion Pro" panose="02040503050306020203" pitchFamily="18" charset="0"/>
              </a:rPr>
              <a:t>, </a:t>
            </a:r>
            <a:r>
              <a:rPr lang="en-US" sz="2000" dirty="0" err="1">
                <a:latin typeface="Minion Pro" panose="02040503050306020203" pitchFamily="18" charset="0"/>
              </a:rPr>
              <a:t>Elske</a:t>
            </a:r>
            <a:r>
              <a:rPr lang="en-US" sz="2000" dirty="0">
                <a:latin typeface="Minion Pro" panose="02040503050306020203" pitchFamily="18" charset="0"/>
              </a:rPr>
              <a:t> </a:t>
            </a:r>
            <a:r>
              <a:rPr lang="en-US" sz="2000" dirty="0" err="1">
                <a:latin typeface="Minion Pro" panose="02040503050306020203" pitchFamily="18" charset="0"/>
              </a:rPr>
              <a:t>Salemink</a:t>
            </a:r>
            <a:r>
              <a:rPr lang="en-US" sz="2000" dirty="0">
                <a:latin typeface="Minion Pro" panose="02040503050306020203" pitchFamily="18" charset="0"/>
              </a:rPr>
              <a:t>, Iris M. Engelhard, Fear of the coronavirus (COVID-19): Predictors in an online study conducted in March 2020, Journal of Anxiety Disorders, Volume 74, 2020, 102258, ISSN 0887-6185, </a:t>
            </a:r>
            <a:r>
              <a:rPr lang="en-US" sz="2000" dirty="0">
                <a:latin typeface="Minion Pro" panose="02040503050306020203" pitchFamily="18" charset="0"/>
                <a:hlinkClick r:id="rId3"/>
              </a:rPr>
              <a:t>https://doi.org/10.1016/j.janxdis.2020.102258</a:t>
            </a:r>
            <a:r>
              <a:rPr lang="en-US" sz="2000" dirty="0">
                <a:latin typeface="Minion Pro" panose="02040503050306020203" pitchFamily="18" charset="0"/>
              </a:rPr>
              <a:t>.</a:t>
            </a:r>
            <a:endParaRPr lang="en-NL" sz="2000" dirty="0">
              <a:latin typeface="Minion Pro" panose="02040503050306020203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GB" sz="2000" dirty="0">
              <a:latin typeface="Minion Pro" panose="02040503050306020203" pitchFamily="18" charset="0"/>
            </a:endParaRPr>
          </a:p>
          <a:p>
            <a:pPr marL="0" indent="0">
              <a:buClr>
                <a:srgbClr val="001158"/>
              </a:buClr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E364E7-6A47-6D6A-DADD-B0D6D2A5E2FF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0630669-9CF8-298B-F6D3-AC2F842739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447" y="5274531"/>
            <a:ext cx="3473425" cy="117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793377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FAIR data </a:t>
            </a:r>
            <a:r>
              <a:rPr lang="nl-NL" dirty="0" err="1"/>
              <a:t>exercise</a:t>
            </a:r>
            <a:endParaRPr lang="nl-NL" dirty="0"/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  <a:defRPr/>
            </a:pPr>
            <a:r>
              <a:rPr lang="en-US" sz="2000" dirty="0">
                <a:solidFill>
                  <a:srgbClr val="0C2577"/>
                </a:solidFill>
                <a:latin typeface="Minion"/>
              </a:rPr>
              <a:t>I. For each article, on a scale from 1-10, how would you score the </a:t>
            </a:r>
            <a:r>
              <a:rPr lang="en-US" sz="2000" dirty="0" err="1">
                <a:solidFill>
                  <a:srgbClr val="0C2577"/>
                </a:solidFill>
                <a:latin typeface="Minion"/>
              </a:rPr>
              <a:t>FAIRness</a:t>
            </a:r>
            <a:r>
              <a:rPr lang="en-US" sz="2000" dirty="0">
                <a:solidFill>
                  <a:srgbClr val="0C2577"/>
                </a:solidFill>
                <a:latin typeface="Minion"/>
              </a:rPr>
              <a:t> of the data? </a:t>
            </a:r>
          </a:p>
          <a:p>
            <a:pPr marL="0" indent="0">
              <a:buNone/>
              <a:defRPr/>
            </a:pPr>
            <a:r>
              <a:rPr lang="en-US" sz="2000" dirty="0">
                <a:solidFill>
                  <a:srgbClr val="0C2577"/>
                </a:solidFill>
                <a:latin typeface="Minion"/>
              </a:rPr>
              <a:t>Findable  		: How easy is it to find the data? </a:t>
            </a:r>
          </a:p>
          <a:p>
            <a:pPr marL="0" indent="0">
              <a:buNone/>
              <a:defRPr/>
            </a:pPr>
            <a:r>
              <a:rPr lang="en-US" sz="2000" dirty="0">
                <a:solidFill>
                  <a:srgbClr val="0C2577"/>
                </a:solidFill>
                <a:latin typeface="Minion"/>
              </a:rPr>
              <a:t>Accessible		: How easy is it to access the dataset and the data? </a:t>
            </a:r>
          </a:p>
          <a:p>
            <a:pPr marL="0" indent="0">
              <a:buNone/>
              <a:defRPr/>
            </a:pPr>
            <a:r>
              <a:rPr lang="en-US" sz="2000" dirty="0">
                <a:solidFill>
                  <a:srgbClr val="0C2577"/>
                </a:solidFill>
                <a:latin typeface="Minion"/>
              </a:rPr>
              <a:t>Interoperable		: Does the documentation help you to understand the data? </a:t>
            </a:r>
          </a:p>
          <a:p>
            <a:pPr marL="0" indent="0">
              <a:buNone/>
              <a:defRPr/>
            </a:pPr>
            <a:r>
              <a:rPr lang="en-US" sz="2000" dirty="0">
                <a:solidFill>
                  <a:srgbClr val="0C2577"/>
                </a:solidFill>
                <a:latin typeface="Minion"/>
              </a:rPr>
              <a:t>Re-usable 		: Does the license on the data allow reuse? </a:t>
            </a:r>
          </a:p>
          <a:p>
            <a:pPr marL="0" indent="0">
              <a:buNone/>
              <a:defRPr/>
            </a:pPr>
            <a:endParaRPr lang="nl-NL" sz="2000" dirty="0">
              <a:solidFill>
                <a:srgbClr val="0C2577"/>
              </a:solidFill>
              <a:latin typeface="Minion"/>
            </a:endParaRPr>
          </a:p>
          <a:p>
            <a:pPr marL="0" indent="0">
              <a:buNone/>
              <a:defRPr/>
            </a:pPr>
            <a:r>
              <a:rPr lang="nl-NL" sz="2000" dirty="0">
                <a:solidFill>
                  <a:srgbClr val="0C2577"/>
                </a:solidFill>
                <a:latin typeface="Minion"/>
              </a:rPr>
              <a:t>II. 	</a:t>
            </a:r>
            <a:r>
              <a:rPr lang="nl-NL" sz="2000" dirty="0" err="1">
                <a:solidFill>
                  <a:srgbClr val="0C2577"/>
                </a:solidFill>
                <a:latin typeface="Minion"/>
              </a:rPr>
              <a:t>Discuss</a:t>
            </a:r>
            <a:r>
              <a:rPr lang="nl-NL" sz="2000" dirty="0">
                <a:solidFill>
                  <a:srgbClr val="0C2577"/>
                </a:solidFill>
                <a:latin typeface="Minion"/>
              </a:rPr>
              <a:t> </a:t>
            </a:r>
            <a:r>
              <a:rPr lang="nl-NL" sz="2000" dirty="0" err="1">
                <a:solidFill>
                  <a:srgbClr val="0C2577"/>
                </a:solidFill>
                <a:latin typeface="Minion"/>
              </a:rPr>
              <a:t>your</a:t>
            </a:r>
            <a:r>
              <a:rPr lang="nl-NL" sz="2000" dirty="0">
                <a:solidFill>
                  <a:srgbClr val="0C2577"/>
                </a:solidFill>
                <a:latin typeface="Minion"/>
              </a:rPr>
              <a:t> scores in </a:t>
            </a:r>
            <a:r>
              <a:rPr lang="nl-NL" sz="2000" dirty="0" err="1">
                <a:solidFill>
                  <a:srgbClr val="0C2577"/>
                </a:solidFill>
                <a:latin typeface="Minion"/>
              </a:rPr>
              <a:t>your</a:t>
            </a:r>
            <a:r>
              <a:rPr lang="nl-NL" sz="2000" dirty="0">
                <a:solidFill>
                  <a:srgbClr val="0C2577"/>
                </a:solidFill>
                <a:latin typeface="Minion"/>
              </a:rPr>
              <a:t> </a:t>
            </a:r>
            <a:r>
              <a:rPr lang="nl-NL" sz="2000" dirty="0" err="1">
                <a:solidFill>
                  <a:srgbClr val="0C2577"/>
                </a:solidFill>
                <a:latin typeface="Minion"/>
              </a:rPr>
              <a:t>group</a:t>
            </a:r>
            <a:r>
              <a:rPr lang="nl-NL" sz="2000" dirty="0">
                <a:solidFill>
                  <a:srgbClr val="0C2577"/>
                </a:solidFill>
                <a:latin typeface="Minion"/>
              </a:rPr>
              <a:t>.</a:t>
            </a: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39D57C-3814-35F8-FF46-B1AC1E8A8E01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pic>
        <p:nvPicPr>
          <p:cNvPr id="9" name="Picture 8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2A7997B6-A989-7746-751E-CF5EEE1E6F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447" y="5274531"/>
            <a:ext cx="3473425" cy="117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353213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>
                <a:latin typeface="Minion Pro" panose="02040503050306020203" pitchFamily="18" charset="0"/>
              </a:rPr>
              <a:t>Thank</a:t>
            </a:r>
            <a:r>
              <a:rPr lang="nl-NL" dirty="0">
                <a:latin typeface="Minion Pro" panose="02040503050306020203" pitchFamily="18" charset="0"/>
              </a:rPr>
              <a:t> </a:t>
            </a:r>
            <a:r>
              <a:rPr lang="nl-NL" dirty="0" err="1">
                <a:latin typeface="Minion Pro" panose="02040503050306020203" pitchFamily="18" charset="0"/>
              </a:rPr>
              <a:t>you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14EF37-94BF-447D-A416-C91A95488D0C}"/>
              </a:ext>
            </a:extLst>
          </p:cNvPr>
          <p:cNvSpPr txBox="1"/>
          <p:nvPr/>
        </p:nvSpPr>
        <p:spPr>
          <a:xfrm>
            <a:off x="8126495" y="4824529"/>
            <a:ext cx="3589304" cy="1207842"/>
          </a:xfrm>
          <a:prstGeom prst="rect">
            <a:avLst/>
          </a:prstGeom>
          <a:noFill/>
        </p:spPr>
        <p:txBody>
          <a:bodyPr wrap="square" lIns="108000" tIns="108000" rIns="108000" bIns="108000" rtlCol="0" anchor="t">
            <a:noAutofit/>
          </a:bodyPr>
          <a:lstStyle/>
          <a:p>
            <a:r>
              <a:rPr lang="en-NL" sz="2000" dirty="0">
                <a:solidFill>
                  <a:schemeClr val="bg2"/>
                </a:solidFill>
                <a:latin typeface="Minion Pro" panose="02040503050306020203" pitchFamily="18" charset="0"/>
              </a:rPr>
              <a:t>Centre for Digital Scholarship</a:t>
            </a:r>
          </a:p>
          <a:p>
            <a:r>
              <a:rPr lang="en-NL" sz="2000" dirty="0" err="1">
                <a:solidFill>
                  <a:schemeClr val="bg2"/>
                </a:solidFill>
                <a:latin typeface="Minion Pro" panose="02040503050306020203" pitchFamily="18" charset="0"/>
              </a:rPr>
              <a:t>Femmy</a:t>
            </a:r>
            <a:r>
              <a:rPr lang="en-NL" sz="2000" dirty="0">
                <a:solidFill>
                  <a:schemeClr val="bg2"/>
                </a:solidFill>
                <a:latin typeface="Minion Pro" panose="02040503050306020203" pitchFamily="18" charset="0"/>
              </a:rPr>
              <a:t> Admiraal</a:t>
            </a:r>
            <a:endParaRPr lang="en-NL" sz="2000" noProof="0" dirty="0">
              <a:solidFill>
                <a:schemeClr val="bg2"/>
              </a:solidFill>
              <a:latin typeface="Minion Pro" panose="02040503050306020203" pitchFamily="18" charset="0"/>
            </a:endParaRPr>
          </a:p>
          <a:p>
            <a:r>
              <a:rPr lang="en-US" sz="2000" dirty="0">
                <a:solidFill>
                  <a:schemeClr val="bg2"/>
                </a:solidFill>
                <a:latin typeface="Minion Pro" panose="02040503050306020203" pitchFamily="18" charset="0"/>
              </a:rPr>
              <a:t>0000-0002-3609-7073</a:t>
            </a:r>
            <a:endParaRPr lang="en-NL" sz="2000" dirty="0">
              <a:solidFill>
                <a:schemeClr val="bg2"/>
              </a:solidFill>
              <a:latin typeface="Minion Pro" panose="02040503050306020203" pitchFamily="18" charset="0"/>
            </a:endParaRPr>
          </a:p>
          <a:p>
            <a:r>
              <a:rPr lang="en-NL" sz="2000" dirty="0">
                <a:solidFill>
                  <a:schemeClr val="bg2"/>
                </a:solidFill>
                <a:latin typeface="Minion Pro" panose="02040503050306020203" pitchFamily="18" charset="0"/>
              </a:rPr>
              <a:t>f.admiraal@library.leidenuniv.nl</a:t>
            </a:r>
          </a:p>
          <a:p>
            <a:endParaRPr lang="en-NL" noProof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029914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dirty="0">
                <a:latin typeface="Minion Pro" panose="02040503050306020203" pitchFamily="18" charset="0"/>
              </a:rPr>
              <a:t>Program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4"/>
          </p:nvPr>
        </p:nvSpPr>
        <p:spPr>
          <a:xfrm>
            <a:off x="9132784" y="6473105"/>
            <a:ext cx="2744787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EE7099E-8998-4851-915A-4F4831808297}" type="slidenum">
              <a:rPr lang="nl-NL" smtClean="0"/>
              <a:pPr>
                <a:spcAft>
                  <a:spcPts val="600"/>
                </a:spcAft>
              </a:pPr>
              <a:t>2</a:t>
            </a:fld>
            <a:endParaRPr lang="nl-NL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41E748-BF51-B421-8E87-3094C0A6E63F}"/>
              </a:ext>
            </a:extLst>
          </p:cNvPr>
          <p:cNvSpPr txBox="1"/>
          <p:nvPr/>
        </p:nvSpPr>
        <p:spPr>
          <a:xfrm>
            <a:off x="1918252" y="675861"/>
            <a:ext cx="0" cy="0"/>
          </a:xfrm>
          <a:prstGeom prst="rect">
            <a:avLst/>
          </a:prstGeom>
          <a:noFill/>
        </p:spPr>
        <p:txBody>
          <a:bodyPr wrap="none" lIns="108000" tIns="108000" rIns="108000" bIns="108000" rtlCol="0">
            <a:noAutofit/>
          </a:bodyPr>
          <a:lstStyle/>
          <a:p>
            <a:endParaRPr lang="en-NL" noProof="0" dirty="0" err="1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66F9BB-5BBD-E148-CA5B-12E9A52013EE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460FEE0A-B860-603A-4004-EC920C4D26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881731"/>
              </p:ext>
            </p:extLst>
          </p:nvPr>
        </p:nvGraphicFramePr>
        <p:xfrm>
          <a:off x="414103" y="1290032"/>
          <a:ext cx="11370145" cy="46761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437852">
                  <a:extLst>
                    <a:ext uri="{9D8B030D-6E8A-4147-A177-3AD203B41FA5}">
                      <a16:colId xmlns:a16="http://schemas.microsoft.com/office/drawing/2014/main" val="86062167"/>
                    </a:ext>
                  </a:extLst>
                </a:gridCol>
                <a:gridCol w="2444872">
                  <a:extLst>
                    <a:ext uri="{9D8B030D-6E8A-4147-A177-3AD203B41FA5}">
                      <a16:colId xmlns:a16="http://schemas.microsoft.com/office/drawing/2014/main" val="3868727366"/>
                    </a:ext>
                  </a:extLst>
                </a:gridCol>
                <a:gridCol w="4584135">
                  <a:extLst>
                    <a:ext uri="{9D8B030D-6E8A-4147-A177-3AD203B41FA5}">
                      <a16:colId xmlns:a16="http://schemas.microsoft.com/office/drawing/2014/main" val="2959029381"/>
                    </a:ext>
                  </a:extLst>
                </a:gridCol>
                <a:gridCol w="2903286">
                  <a:extLst>
                    <a:ext uri="{9D8B030D-6E8A-4147-A177-3AD203B41FA5}">
                      <a16:colId xmlns:a16="http://schemas.microsoft.com/office/drawing/2014/main" val="1219021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NL" sz="1400" dirty="0">
                          <a:solidFill>
                            <a:schemeClr val="bg1"/>
                          </a:solidFill>
                          <a:latin typeface="Minion Pro" panose="02040503050306020203" pitchFamily="18" charset="0"/>
                        </a:rPr>
                        <a:t>Time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115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L" sz="1400" dirty="0">
                          <a:solidFill>
                            <a:schemeClr val="bg1"/>
                          </a:solidFill>
                          <a:latin typeface="Minion Pro" panose="02040503050306020203" pitchFamily="18" charset="0"/>
                        </a:rPr>
                        <a:t>Subject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115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L" sz="1400" dirty="0">
                          <a:solidFill>
                            <a:schemeClr val="bg1"/>
                          </a:solidFill>
                          <a:latin typeface="Minion Pro" panose="02040503050306020203" pitchFamily="18" charset="0"/>
                        </a:rPr>
                        <a:t>Details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115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NL" sz="1400" dirty="0">
                          <a:solidFill>
                            <a:schemeClr val="bg1"/>
                          </a:solidFill>
                          <a:latin typeface="Minion Pro" panose="02040503050306020203" pitchFamily="18" charset="0"/>
                        </a:rPr>
                        <a:t>By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11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346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11:00 – 11:45</a:t>
                      </a:r>
                      <a:endParaRPr lang="en-NL" sz="1600" dirty="0">
                        <a:latin typeface="Minion Pro" panose="020405030503060202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Introduction 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 Welcome and Introduction to data management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 Getting to know each other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 FAIR data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GB" sz="1600" b="0" i="0" kern="1200" dirty="0">
                        <a:solidFill>
                          <a:schemeClr val="tx1"/>
                        </a:solidFill>
                        <a:effectLst/>
                        <a:latin typeface="Minion Pro" panose="02040503050306020203" pitchFamily="18" charset="0"/>
                        <a:ea typeface="+mn-ea"/>
                        <a:cs typeface="+mn-cs"/>
                      </a:endParaRPr>
                    </a:p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Femmy Admiraal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7774972"/>
                  </a:ext>
                </a:extLst>
              </a:tr>
              <a:tr h="513120"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11:45 – 12:15 </a:t>
                      </a:r>
                      <a:endParaRPr lang="en-NL" sz="1600" dirty="0">
                        <a:latin typeface="Minion Pro" panose="020405030503060202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FAIR data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 Hands-on exercise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Femmy Admiraal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1459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12:15 – 12:30 </a:t>
                      </a:r>
                      <a:endParaRPr lang="en-NL" sz="1600" dirty="0">
                        <a:latin typeface="Minion Pro" panose="020405030503060202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Break  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NL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NL" sz="1600" b="0" i="0" kern="1200" dirty="0">
                        <a:solidFill>
                          <a:schemeClr val="tx1"/>
                        </a:solidFill>
                        <a:effectLst/>
                        <a:latin typeface="Minion Pro" panose="020405030503060202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8549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12:30 – 13:10 </a:t>
                      </a:r>
                      <a:endParaRPr lang="en-NL" sz="1600" dirty="0">
                        <a:latin typeface="Minion Pro" panose="020405030503060202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Data management planning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 Data Management Guidelines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Jaap-Willem Mink and Willemijn </a:t>
                      </a:r>
                      <a:r>
                        <a:rPr lang="en-GB" sz="1600" b="0" i="0" kern="1200" dirty="0" err="1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Plomp</a:t>
                      </a: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203762"/>
                  </a:ext>
                </a:extLst>
              </a:tr>
              <a:tr h="525760"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13:10 – 13:30 </a:t>
                      </a:r>
                      <a:endParaRPr lang="en-NL" sz="1600" dirty="0">
                        <a:latin typeface="Minion Pro" panose="020405030503060202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Research Life-cycle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 Hands-on exercise 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Femmy Admiraal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64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13:30 – 14:00 </a:t>
                      </a:r>
                      <a:endParaRPr lang="en-NL" sz="1600" dirty="0">
                        <a:latin typeface="Minion Pro" panose="020405030503060202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Break  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NL" sz="1600" b="0" i="0" kern="1200" dirty="0">
                        <a:solidFill>
                          <a:schemeClr val="tx1"/>
                        </a:solidFill>
                        <a:effectLst/>
                        <a:latin typeface="Minion Pro" panose="020405030503060202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NL" sz="1600" b="0" i="0" kern="1200" dirty="0">
                        <a:solidFill>
                          <a:schemeClr val="tx1"/>
                        </a:solidFill>
                        <a:effectLst/>
                        <a:latin typeface="Minion Pro" panose="020405030503060202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681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14:00 – 14:40 </a:t>
                      </a:r>
                      <a:endParaRPr lang="en-NL" sz="1600" dirty="0">
                        <a:latin typeface="Minion Pro" panose="020405030503060202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RDM at FSW Leiden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 Data Archiving Guidelines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Jaap-Willem Mink and Willemijn </a:t>
                      </a:r>
                      <a:r>
                        <a:rPr lang="en-GB" sz="1600" b="0" i="0" kern="1200" dirty="0" err="1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Plomp</a:t>
                      </a: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88736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14:40 – 14:50 </a:t>
                      </a:r>
                      <a:endParaRPr lang="en-NL" sz="1600" dirty="0">
                        <a:latin typeface="Minion Pro" panose="020405030503060202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 panose="02040503050306020203" pitchFamily="18" charset="0"/>
                          <a:ea typeface="+mn-ea"/>
                          <a:cs typeface="+mn-cs"/>
                        </a:rPr>
                        <a:t>Closing and assignment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GB" sz="1600" b="0" i="0" u="none" strike="noStrike" kern="1200" noProof="0" dirty="0">
                          <a:effectLst/>
                          <a:latin typeface="Minion Pro"/>
                        </a:rPr>
                        <a:t> Preparation for the next sessions on September 29</a:t>
                      </a:r>
                      <a:r>
                        <a:rPr lang="en-GB" sz="1600" b="0" i="0" u="none" strike="noStrike" kern="1200" baseline="30000" noProof="0" dirty="0">
                          <a:effectLst/>
                          <a:latin typeface="Minion Pro"/>
                        </a:rPr>
                        <a:t>th</a:t>
                      </a:r>
                      <a:r>
                        <a:rPr lang="en-GB" sz="1600" b="0" i="0" u="none" strike="noStrike" kern="1200" noProof="0" dirty="0">
                          <a:effectLst/>
                          <a:latin typeface="Minion Pro"/>
                        </a:rPr>
                        <a:t> and October 20</a:t>
                      </a:r>
                      <a:r>
                        <a:rPr lang="en-GB" sz="1600" b="0" i="0" u="none" strike="noStrike" kern="1200" baseline="30000" noProof="0" dirty="0">
                          <a:effectLst/>
                          <a:latin typeface="Minion Pro"/>
                        </a:rPr>
                        <a:t>th</a:t>
                      </a:r>
                      <a:endParaRPr lang="en-GB" sz="1600" b="0" i="0" kern="1200" dirty="0">
                        <a:solidFill>
                          <a:schemeClr val="tx1"/>
                        </a:solidFill>
                        <a:effectLst/>
                        <a:latin typeface="Minion Pro" panose="020405030503060202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Jaap-Willem Mink and Willemijn </a:t>
                      </a:r>
                      <a:r>
                        <a:rPr lang="en-GB" sz="1600" b="0" i="0" kern="1200" dirty="0" err="1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Plomp</a:t>
                      </a:r>
                      <a:r>
                        <a:rPr lang="en-GB" sz="1600" b="0" i="0" kern="1200" dirty="0">
                          <a:solidFill>
                            <a:schemeClr val="tx1"/>
                          </a:solidFill>
                          <a:effectLst/>
                          <a:latin typeface="Minion Pro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8309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105023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inion Pro" panose="02040503050306020203" pitchFamily="18" charset="0"/>
              </a:rPr>
              <a:t>Why talk about research data management?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	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40D90D-5D70-FB51-91A3-4CF059346383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552FA9-D4EF-8AD0-FDAB-0DBFD068C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369" y="1484783"/>
            <a:ext cx="6405612" cy="4174952"/>
          </a:xfrm>
          <a:prstGeom prst="rect">
            <a:avLst/>
          </a:prstGeom>
        </p:spPr>
      </p:pic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3D93634-A753-1DA2-65B5-E6FF41AA306B}"/>
              </a:ext>
            </a:extLst>
          </p:cNvPr>
          <p:cNvSpPr txBox="1">
            <a:spLocks/>
          </p:cNvSpPr>
          <p:nvPr/>
        </p:nvSpPr>
        <p:spPr>
          <a:xfrm>
            <a:off x="3741634" y="5854535"/>
            <a:ext cx="8135937" cy="6334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361950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000" dirty="0">
                <a:latin typeface="Minion Pro" panose="02040503050306020203" pitchFamily="18" charset="0"/>
              </a:rPr>
              <a:t>Image by </a:t>
            </a:r>
            <a:r>
              <a:rPr lang="en-GB" sz="1000" dirty="0">
                <a:latin typeface="Minion Pro" panose="02040503050306020203" pitchFamily="18" charset="0"/>
                <a:hlinkClick r:id="rId3"/>
              </a:rPr>
              <a:t>Verbeelingskr8</a:t>
            </a:r>
            <a:r>
              <a:rPr lang="en-GB" sz="1000" dirty="0">
                <a:latin typeface="Minion Pro" panose="02040503050306020203" pitchFamily="18" charset="0"/>
              </a:rPr>
              <a:t> in: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000" dirty="0">
                <a:latin typeface="Minion Pro" panose="02040503050306020203" pitchFamily="18" charset="0"/>
              </a:rPr>
              <a:t>CESSDA Training Team (2017 - 2019). </a:t>
            </a:r>
            <a:r>
              <a:rPr lang="en-GB" sz="1000" i="1" dirty="0">
                <a:latin typeface="Minion Pro" panose="02040503050306020203" pitchFamily="18" charset="0"/>
              </a:rPr>
              <a:t>CESSDA Data Management Expert Guide.</a:t>
            </a:r>
            <a:r>
              <a:rPr lang="en-GB" sz="1000" dirty="0">
                <a:latin typeface="Minion Pro" panose="02040503050306020203" pitchFamily="18" charset="0"/>
              </a:rPr>
              <a:t> Bergen, Norway: CESSDA ERIC.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000" dirty="0">
                <a:latin typeface="Minion Pro" panose="02040503050306020203" pitchFamily="18" charset="0"/>
              </a:rPr>
              <a:t>Retrieved from </a:t>
            </a:r>
            <a:r>
              <a:rPr lang="en-GB" sz="1000" dirty="0">
                <a:latin typeface="Minion Pro" panose="02040503050306020203" pitchFamily="18" charset="0"/>
                <a:hlinkClick r:id="rId4"/>
              </a:rPr>
              <a:t>https://www.cessda.eu/DMGuide</a:t>
            </a:r>
            <a:endParaRPr lang="en-GB" sz="1000" dirty="0">
              <a:latin typeface="Minion Pro" panose="020405030503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280595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Learning </a:t>
            </a:r>
            <a:r>
              <a:rPr lang="nl-NL" dirty="0" err="1">
                <a:latin typeface="Minion Pro" panose="02040503050306020203" pitchFamily="18" charset="0"/>
              </a:rPr>
              <a:t>objectives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 err="1">
                <a:latin typeface="Minion Pro" panose="02040503050306020203" pitchFamily="18" charset="0"/>
              </a:rPr>
              <a:t>By</a:t>
            </a:r>
            <a:r>
              <a:rPr lang="nl-NL" sz="2000" dirty="0">
                <a:latin typeface="Minion Pro" panose="02040503050306020203" pitchFamily="18" charset="0"/>
              </a:rPr>
              <a:t> </a:t>
            </a:r>
            <a:r>
              <a:rPr lang="nl-NL" sz="2000" dirty="0" err="1">
                <a:latin typeface="Minion Pro" panose="02040503050306020203" pitchFamily="18" charset="0"/>
              </a:rPr>
              <a:t>the</a:t>
            </a:r>
            <a:r>
              <a:rPr lang="nl-NL" sz="2000" dirty="0">
                <a:latin typeface="Minion Pro" panose="02040503050306020203" pitchFamily="18" charset="0"/>
              </a:rPr>
              <a:t> end of </a:t>
            </a:r>
            <a:r>
              <a:rPr lang="nl-NL" sz="2000" dirty="0" err="1">
                <a:latin typeface="Minion Pro" panose="02040503050306020203" pitchFamily="18" charset="0"/>
              </a:rPr>
              <a:t>this</a:t>
            </a:r>
            <a:r>
              <a:rPr lang="nl-NL" sz="2000" dirty="0">
                <a:latin typeface="Minion Pro" panose="02040503050306020203" pitchFamily="18" charset="0"/>
              </a:rPr>
              <a:t> course </a:t>
            </a:r>
            <a:r>
              <a:rPr lang="nl-NL" sz="2000" dirty="0" err="1">
                <a:latin typeface="Minion Pro" panose="02040503050306020203" pitchFamily="18" charset="0"/>
              </a:rPr>
              <a:t>you</a:t>
            </a:r>
            <a:r>
              <a:rPr lang="nl-NL" sz="2000" dirty="0">
                <a:latin typeface="Minion Pro" panose="02040503050306020203" pitchFamily="18" charset="0"/>
              </a:rPr>
              <a:t> </a:t>
            </a:r>
            <a:r>
              <a:rPr lang="nl-NL" sz="2000" dirty="0" err="1">
                <a:latin typeface="Minion Pro" panose="02040503050306020203" pitchFamily="18" charset="0"/>
              </a:rPr>
              <a:t>will</a:t>
            </a:r>
            <a:r>
              <a:rPr lang="nl-NL" sz="2000" dirty="0">
                <a:latin typeface="Minion Pro" panose="02040503050306020203" pitchFamily="18" charset="0"/>
              </a:rPr>
              <a:t>:</a:t>
            </a:r>
          </a:p>
          <a:p>
            <a:endParaRPr lang="nl-NL" sz="2000" dirty="0">
              <a:latin typeface="Minion Pro" panose="02040503050306020203" pitchFamily="18" charset="0"/>
            </a:endParaRPr>
          </a:p>
          <a:p>
            <a:r>
              <a:rPr lang="en-US" sz="2000" dirty="0">
                <a:latin typeface="Minion Pro" panose="02040503050306020203" pitchFamily="18" charset="0"/>
              </a:rPr>
              <a:t>Have considered the basic principles of good research data management (RDM).</a:t>
            </a:r>
          </a:p>
          <a:p>
            <a:r>
              <a:rPr lang="en-US" sz="2000" dirty="0">
                <a:latin typeface="Minion Pro" panose="02040503050306020203" pitchFamily="18" charset="0"/>
              </a:rPr>
              <a:t>Know what is meant by “FAIR” data.</a:t>
            </a:r>
          </a:p>
          <a:p>
            <a:r>
              <a:rPr lang="en-US" sz="2000" dirty="0">
                <a:latin typeface="Minion Pro" panose="02040503050306020203" pitchFamily="18" charset="0"/>
              </a:rPr>
              <a:t>Have discussed how to deal with personal and sensitive data.</a:t>
            </a:r>
          </a:p>
          <a:p>
            <a:r>
              <a:rPr lang="en-US" sz="2000" dirty="0">
                <a:latin typeface="Minion Pro" panose="02040503050306020203" pitchFamily="18" charset="0"/>
              </a:rPr>
              <a:t>Know what is required by the university in terms of managing, documenting and sharing your research data.</a:t>
            </a:r>
          </a:p>
          <a:p>
            <a:r>
              <a:rPr lang="en-US" sz="2000" dirty="0">
                <a:latin typeface="Minion Pro" panose="02040503050306020203" pitchFamily="18" charset="0"/>
              </a:rPr>
              <a:t>Have written a data management plan (DMP).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F4623B-1EEF-348D-0A04-D427660D7E9E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</p:spTree>
    <p:extLst>
      <p:ext uri="{BB962C8B-B14F-4D97-AF65-F5344CB8AC3E}">
        <p14:creationId xmlns:p14="http://schemas.microsoft.com/office/powerpoint/2010/main" val="2021259786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Centre </a:t>
            </a:r>
            <a:r>
              <a:rPr lang="nl-NL" dirty="0" err="1">
                <a:latin typeface="Minion Pro" panose="02040503050306020203" pitchFamily="18" charset="0"/>
              </a:rPr>
              <a:t>for</a:t>
            </a:r>
            <a:r>
              <a:rPr lang="nl-NL" dirty="0">
                <a:latin typeface="Minion Pro" panose="02040503050306020203" pitchFamily="18" charset="0"/>
              </a:rPr>
              <a:t> Digital </a:t>
            </a:r>
            <a:r>
              <a:rPr lang="nl-NL" dirty="0" err="1">
                <a:latin typeface="Minion Pro" panose="02040503050306020203" pitchFamily="18" charset="0"/>
              </a:rPr>
              <a:t>Scholarship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	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224914-E8B6-A048-DBC0-1C4A8371EF7D}"/>
              </a:ext>
            </a:extLst>
          </p:cNvPr>
          <p:cNvSpPr/>
          <p:nvPr/>
        </p:nvSpPr>
        <p:spPr>
          <a:xfrm>
            <a:off x="5946785" y="6166397"/>
            <a:ext cx="61922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latin typeface="Minion Pro" panose="02040503050306020203" pitchFamily="18" charset="0"/>
                <a:hlinkClick r:id="rId2"/>
              </a:rPr>
              <a:t>https://www.library.universiteitleiden.nl/researchers/data-management</a:t>
            </a:r>
            <a:r>
              <a:rPr lang="en-US" sz="1000" dirty="0">
                <a:latin typeface="Minion Pro" panose="02040503050306020203" pitchFamily="18" charset="0"/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934402-B3FD-9B91-C034-002C1CD6A3B6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pic>
        <p:nvPicPr>
          <p:cNvPr id="29" name="Picture 28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FA90A6A0-E6B6-7842-0D22-1DB41B30DF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4322">
            <a:off x="5142128" y="2345890"/>
            <a:ext cx="2175376" cy="3601253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CA4FFA4-F210-42CA-B02B-EE2A5A167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8025" y="784562"/>
            <a:ext cx="4743505" cy="4603867"/>
          </a:xfrm>
          <a:prstGeom prst="rect">
            <a:avLst/>
          </a:prstGeom>
          <a:ln>
            <a:solidFill>
              <a:srgbClr val="001158"/>
            </a:solidFill>
          </a:ln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1FAFFE77-E177-47D9-6518-61D8DD710D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641" y="1183821"/>
            <a:ext cx="4957442" cy="4486275"/>
          </a:xfrm>
          <a:prstGeom prst="rect">
            <a:avLst/>
          </a:prstGeom>
          <a:ln>
            <a:solidFill>
              <a:srgbClr val="001158"/>
            </a:solidFill>
          </a:ln>
        </p:spPr>
      </p:pic>
    </p:spTree>
    <p:extLst>
      <p:ext uri="{BB962C8B-B14F-4D97-AF65-F5344CB8AC3E}">
        <p14:creationId xmlns:p14="http://schemas.microsoft.com/office/powerpoint/2010/main" val="2386159549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Research data…</a:t>
            </a: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F4623B-1EEF-348D-0A04-D427660D7E9E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AB5BC2-4774-804B-6CF4-9FCA87C6B4F4}"/>
              </a:ext>
            </a:extLst>
          </p:cNvPr>
          <p:cNvSpPr txBox="1"/>
          <p:nvPr/>
        </p:nvSpPr>
        <p:spPr>
          <a:xfrm>
            <a:off x="2084800" y="1232948"/>
            <a:ext cx="765046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400" spc="-1" dirty="0">
                <a:solidFill>
                  <a:srgbClr val="0C2577"/>
                </a:solidFill>
                <a:latin typeface="Minion"/>
              </a:rPr>
              <a:t>… is any information collected or generated for the purpose of analysis, in order to generate or validate scientific claims.</a:t>
            </a:r>
          </a:p>
          <a:p>
            <a:pPr algn="ctr">
              <a:spcBef>
                <a:spcPct val="0"/>
              </a:spcBef>
            </a:pPr>
            <a:endParaRPr lang="en-US" sz="2000" spc="-1" dirty="0">
              <a:solidFill>
                <a:srgbClr val="0C2577"/>
              </a:solidFill>
              <a:latin typeface="Minion"/>
            </a:endParaRP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C2577"/>
                </a:solidFill>
                <a:latin typeface="Minion"/>
              </a:rPr>
              <a:t>Raw data you create or new results you produce;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C2577"/>
                </a:solidFill>
                <a:latin typeface="Minion"/>
              </a:rPr>
              <a:t>Data you (re)use created by others;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C2577"/>
                </a:solidFill>
                <a:latin typeface="Minion"/>
              </a:rPr>
              <a:t>Data on which you test your model or theory;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C2577"/>
                </a:solidFill>
                <a:latin typeface="Minion"/>
              </a:rPr>
              <a:t>Qualitative data such as interviews or surveys.</a:t>
            </a:r>
          </a:p>
          <a:p>
            <a:pPr>
              <a:spcBef>
                <a:spcPct val="0"/>
              </a:spcBef>
            </a:pPr>
            <a:endParaRPr lang="en-US" sz="2800" spc="-1" dirty="0">
              <a:solidFill>
                <a:srgbClr val="0C2577"/>
              </a:solidFill>
              <a:latin typeface="Minion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B8819FE-A4A5-8691-FA77-21FE34B193CC}"/>
              </a:ext>
            </a:extLst>
          </p:cNvPr>
          <p:cNvGrpSpPr/>
          <p:nvPr/>
        </p:nvGrpSpPr>
        <p:grpSpPr>
          <a:xfrm>
            <a:off x="1995536" y="4722465"/>
            <a:ext cx="8207279" cy="1615718"/>
            <a:chOff x="1995536" y="4722465"/>
            <a:chExt cx="8207279" cy="161571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AD0DF2F-F6B7-BA8F-3124-5B0F31069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5536" y="4722465"/>
              <a:ext cx="1398681" cy="161571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C099C7E-ADDC-11D2-C23D-F5C6F8766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5302" y="4789192"/>
              <a:ext cx="2815791" cy="148226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7FE2281-CBAE-F2FA-A221-DC6139CD0A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6595" y="4926276"/>
              <a:ext cx="2516220" cy="13975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1419657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RDM in </a:t>
            </a:r>
            <a:r>
              <a:rPr lang="nl-NL" dirty="0" err="1">
                <a:latin typeface="Minion Pro" panose="02040503050306020203" pitchFamily="18" charset="0"/>
              </a:rPr>
              <a:t>the</a:t>
            </a:r>
            <a:r>
              <a:rPr lang="nl-NL" dirty="0">
                <a:latin typeface="Minion Pro" panose="02040503050306020203" pitchFamily="18" charset="0"/>
              </a:rPr>
              <a:t> research data life </a:t>
            </a:r>
            <a:r>
              <a:rPr lang="nl-NL" dirty="0" err="1">
                <a:latin typeface="Minion Pro" panose="02040503050306020203" pitchFamily="18" charset="0"/>
              </a:rPr>
              <a:t>cycle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58B6DB-E449-F8B6-9F32-879A5ED6D8D5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id="{34CAA258-54EC-135C-A5C7-1E876AE49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3051216" y="1628070"/>
            <a:ext cx="5136191" cy="4658325"/>
          </a:xfrm>
          <a:prstGeom prst="rect">
            <a:avLst/>
          </a:prstGeom>
          <a:ln>
            <a:noFill/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977C625A-057D-F9DC-0FE3-160D21750177}"/>
              </a:ext>
            </a:extLst>
          </p:cNvPr>
          <p:cNvGrpSpPr/>
          <p:nvPr/>
        </p:nvGrpSpPr>
        <p:grpSpPr>
          <a:xfrm>
            <a:off x="6545066" y="836712"/>
            <a:ext cx="4234629" cy="1200329"/>
            <a:chOff x="6436546" y="668572"/>
            <a:chExt cx="4234629" cy="120032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ACC3A2E-AB00-4CD2-1AF9-065400406ADB}"/>
                </a:ext>
              </a:extLst>
            </p:cNvPr>
            <p:cNvSpPr txBox="1"/>
            <p:nvPr/>
          </p:nvSpPr>
          <p:spPr>
            <a:xfrm>
              <a:off x="8291047" y="668572"/>
              <a:ext cx="23801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2400" dirty="0">
                  <a:solidFill>
                    <a:srgbClr val="FF0000"/>
                  </a:solidFill>
                  <a:latin typeface="Segoe Print" panose="02000800000000000000" pitchFamily="2" charset="0"/>
                </a:rPr>
                <a:t>You are (probably) here</a:t>
              </a:r>
            </a:p>
          </p:txBody>
        </p:sp>
        <p:sp>
          <p:nvSpPr>
            <p:cNvPr id="22" name="Left Arrow 21">
              <a:extLst>
                <a:ext uri="{FF2B5EF4-FFF2-40B4-BE49-F238E27FC236}">
                  <a16:creationId xmlns:a16="http://schemas.microsoft.com/office/drawing/2014/main" id="{E0CF6FD1-C514-0A40-63F6-CBF07457C0DA}"/>
                </a:ext>
              </a:extLst>
            </p:cNvPr>
            <p:cNvSpPr/>
            <p:nvPr/>
          </p:nvSpPr>
          <p:spPr>
            <a:xfrm rot="20371161">
              <a:off x="6436546" y="1522406"/>
              <a:ext cx="1628315" cy="211331"/>
            </a:xfrm>
            <a:prstGeom prst="leftArrow">
              <a:avLst>
                <a:gd name="adj1" fmla="val 50000"/>
                <a:gd name="adj2" fmla="val 9209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Minio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151326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RDM in </a:t>
            </a:r>
            <a:r>
              <a:rPr lang="nl-NL" dirty="0" err="1">
                <a:latin typeface="Minion Pro" panose="02040503050306020203" pitchFamily="18" charset="0"/>
              </a:rPr>
              <a:t>the</a:t>
            </a:r>
            <a:r>
              <a:rPr lang="nl-NL" dirty="0">
                <a:latin typeface="Minion Pro" panose="02040503050306020203" pitchFamily="18" charset="0"/>
              </a:rPr>
              <a:t> research data life </a:t>
            </a:r>
            <a:r>
              <a:rPr lang="nl-NL" dirty="0" err="1">
                <a:latin typeface="Minion Pro" panose="02040503050306020203" pitchFamily="18" charset="0"/>
              </a:rPr>
              <a:t>cycle</a:t>
            </a:r>
            <a:endParaRPr lang="nl-NL" dirty="0">
              <a:latin typeface="Minion Pro" panose="02040503050306020203" pitchFamily="18" charset="0"/>
            </a:endParaRP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5D5747-7CA4-6366-3AF9-052A38E93339}"/>
              </a:ext>
            </a:extLst>
          </p:cNvPr>
          <p:cNvSpPr txBox="1"/>
          <p:nvPr/>
        </p:nvSpPr>
        <p:spPr>
          <a:xfrm>
            <a:off x="461910" y="1844824"/>
            <a:ext cx="3567678" cy="3447098"/>
          </a:xfrm>
          <a:prstGeom prst="rect">
            <a:avLst/>
          </a:prstGeom>
          <a:noFill/>
          <a:ln>
            <a:solidFill>
              <a:srgbClr val="001158"/>
            </a:solidFill>
          </a:ln>
        </p:spPr>
        <p:txBody>
          <a:bodyPr wrap="square">
            <a:spAutoFit/>
          </a:bodyPr>
          <a:lstStyle/>
          <a:p>
            <a:endParaRPr lang="en-US" sz="2000" spc="-1" dirty="0">
              <a:solidFill>
                <a:srgbClr val="001158"/>
              </a:solidFill>
              <a:latin typeface="Minion"/>
            </a:endParaRPr>
          </a:p>
          <a:p>
            <a:r>
              <a:rPr lang="en-US" sz="2000" spc="-1" dirty="0">
                <a:solidFill>
                  <a:srgbClr val="001158"/>
                </a:solidFill>
                <a:latin typeface="Minion"/>
              </a:rPr>
              <a:t>A data management plan (DMP) encourages you to think beyond your current stage and plan for later.</a:t>
            </a:r>
          </a:p>
          <a:p>
            <a:endParaRPr lang="en-US" sz="2000" spc="-1" dirty="0">
              <a:solidFill>
                <a:srgbClr val="001158"/>
              </a:solidFill>
              <a:latin typeface="Minion"/>
            </a:endParaRPr>
          </a:p>
          <a:p>
            <a:pPr algn="ctr"/>
            <a:r>
              <a:rPr lang="en-US" sz="2000" spc="-1" dirty="0">
                <a:solidFill>
                  <a:srgbClr val="001158"/>
                </a:solidFill>
                <a:latin typeface="Minion"/>
              </a:rPr>
              <a:t>***</a:t>
            </a:r>
            <a:endParaRPr lang="en-US" sz="2000" spc="-1" dirty="0">
              <a:solidFill>
                <a:srgbClr val="0C2577"/>
              </a:solidFill>
              <a:latin typeface="Minion"/>
            </a:endParaRPr>
          </a:p>
          <a:p>
            <a:r>
              <a:rPr lang="en-US" sz="2000" spc="-1" dirty="0">
                <a:solidFill>
                  <a:srgbClr val="001158"/>
                </a:solidFill>
                <a:latin typeface="Minion"/>
              </a:rPr>
              <a:t>It is easier to produce verifiable &amp; re-usable data if you plan for this from the start.</a:t>
            </a:r>
          </a:p>
          <a:p>
            <a:endParaRPr lang="en-US" sz="1800" spc="-1" dirty="0">
              <a:solidFill>
                <a:srgbClr val="001158"/>
              </a:solidFill>
              <a:latin typeface="Minion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A60D5EE-A312-60F9-A5D0-57FB9C8EFCDD}"/>
              </a:ext>
            </a:extLst>
          </p:cNvPr>
          <p:cNvGrpSpPr/>
          <p:nvPr/>
        </p:nvGrpSpPr>
        <p:grpSpPr>
          <a:xfrm>
            <a:off x="4208703" y="1507724"/>
            <a:ext cx="7795128" cy="4441556"/>
            <a:chOff x="831284" y="1747532"/>
            <a:chExt cx="7795128" cy="4441556"/>
          </a:xfrm>
        </p:grpSpPr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8CDF7B6F-FB2E-D475-37F5-BF8078E53DEF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2425680" y="2268656"/>
              <a:ext cx="4123440" cy="3632400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CustomShape 4">
              <a:extLst>
                <a:ext uri="{FF2B5EF4-FFF2-40B4-BE49-F238E27FC236}">
                  <a16:creationId xmlns:a16="http://schemas.microsoft.com/office/drawing/2014/main" id="{C7AE5889-AF97-B31C-D08E-75B55E4EEF45}"/>
                </a:ext>
              </a:extLst>
            </p:cNvPr>
            <p:cNvSpPr/>
            <p:nvPr/>
          </p:nvSpPr>
          <p:spPr>
            <a:xfrm>
              <a:off x="6058212" y="2395604"/>
              <a:ext cx="2045880" cy="3371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600" spc="-1" dirty="0">
                  <a:solidFill>
                    <a:srgbClr val="001158"/>
                  </a:solidFill>
                  <a:latin typeface="Minion"/>
                </a:rPr>
                <a:t>DMP1: Data collection</a:t>
              </a:r>
              <a:endParaRPr lang="nl-NL" sz="1600" spc="-1" dirty="0">
                <a:solidFill>
                  <a:srgbClr val="001158"/>
                </a:solidFill>
                <a:latin typeface="Calibri"/>
              </a:endParaRPr>
            </a:p>
          </p:txBody>
        </p:sp>
        <p:sp>
          <p:nvSpPr>
            <p:cNvPr id="10" name="CustomShape 5">
              <a:extLst>
                <a:ext uri="{FF2B5EF4-FFF2-40B4-BE49-F238E27FC236}">
                  <a16:creationId xmlns:a16="http://schemas.microsoft.com/office/drawing/2014/main" id="{C1678096-DD8A-FE12-E7B5-531692FA5A97}"/>
                </a:ext>
              </a:extLst>
            </p:cNvPr>
            <p:cNvSpPr/>
            <p:nvPr/>
          </p:nvSpPr>
          <p:spPr>
            <a:xfrm>
              <a:off x="6546084" y="3805567"/>
              <a:ext cx="2080328" cy="5833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600" spc="-1" dirty="0">
                  <a:solidFill>
                    <a:srgbClr val="001158"/>
                  </a:solidFill>
                  <a:latin typeface="Minion"/>
                </a:rPr>
                <a:t>DMP2: Data storage and security</a:t>
              </a:r>
              <a:endParaRPr lang="nl-NL" sz="1600" spc="-1" dirty="0">
                <a:solidFill>
                  <a:srgbClr val="001158"/>
                </a:solidFill>
                <a:latin typeface="Calibri"/>
              </a:endParaRPr>
            </a:p>
          </p:txBody>
        </p:sp>
        <p:sp>
          <p:nvSpPr>
            <p:cNvPr id="11" name="CustomShape 6">
              <a:extLst>
                <a:ext uri="{FF2B5EF4-FFF2-40B4-BE49-F238E27FC236}">
                  <a16:creationId xmlns:a16="http://schemas.microsoft.com/office/drawing/2014/main" id="{810CA78A-19FA-757E-C17B-4C7675455DD5}"/>
                </a:ext>
              </a:extLst>
            </p:cNvPr>
            <p:cNvSpPr/>
            <p:nvPr/>
          </p:nvSpPr>
          <p:spPr>
            <a:xfrm>
              <a:off x="5846484" y="5605767"/>
              <a:ext cx="1825560" cy="5833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600" spc="-1" dirty="0">
                  <a:solidFill>
                    <a:srgbClr val="001158"/>
                  </a:solidFill>
                  <a:latin typeface="Minion"/>
                </a:rPr>
                <a:t>DMP3: Data documentation</a:t>
              </a:r>
              <a:endParaRPr lang="nl-NL" sz="1600" spc="-1" dirty="0">
                <a:solidFill>
                  <a:srgbClr val="001158"/>
                </a:solidFill>
                <a:latin typeface="Calibri"/>
              </a:endParaRPr>
            </a:p>
          </p:txBody>
        </p:sp>
        <p:sp>
          <p:nvSpPr>
            <p:cNvPr id="12" name="CustomShape 7">
              <a:extLst>
                <a:ext uri="{FF2B5EF4-FFF2-40B4-BE49-F238E27FC236}">
                  <a16:creationId xmlns:a16="http://schemas.microsoft.com/office/drawing/2014/main" id="{F7F5BEE7-0968-5BFA-2B7F-95DF97B270EA}"/>
                </a:ext>
              </a:extLst>
            </p:cNvPr>
            <p:cNvSpPr/>
            <p:nvPr/>
          </p:nvSpPr>
          <p:spPr>
            <a:xfrm>
              <a:off x="1335340" y="5480640"/>
              <a:ext cx="2018452" cy="5833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600" spc="-1" dirty="0">
                  <a:solidFill>
                    <a:srgbClr val="001158"/>
                  </a:solidFill>
                  <a:latin typeface="Minion"/>
                </a:rPr>
                <a:t>DMP4: Data access and sharing</a:t>
              </a:r>
              <a:endParaRPr lang="nl-NL" sz="1600" spc="-1" dirty="0">
                <a:solidFill>
                  <a:srgbClr val="001158"/>
                </a:solidFill>
                <a:latin typeface="Calibri"/>
              </a:endParaRPr>
            </a:p>
          </p:txBody>
        </p:sp>
        <p:sp>
          <p:nvSpPr>
            <p:cNvPr id="13" name="CustomShape 8">
              <a:extLst>
                <a:ext uri="{FF2B5EF4-FFF2-40B4-BE49-F238E27FC236}">
                  <a16:creationId xmlns:a16="http://schemas.microsoft.com/office/drawing/2014/main" id="{6D9F9047-CFAA-BD44-15AE-D40391368434}"/>
                </a:ext>
              </a:extLst>
            </p:cNvPr>
            <p:cNvSpPr/>
            <p:nvPr/>
          </p:nvSpPr>
          <p:spPr>
            <a:xfrm>
              <a:off x="831284" y="2941471"/>
              <a:ext cx="2018452" cy="82954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600" spc="-1" dirty="0">
                  <a:solidFill>
                    <a:srgbClr val="001158"/>
                  </a:solidFill>
                  <a:latin typeface="Minion"/>
                </a:rPr>
                <a:t>DMP5: Data preservation and publication</a:t>
              </a:r>
              <a:endParaRPr lang="nl-NL" sz="1600" spc="-1" dirty="0">
                <a:solidFill>
                  <a:srgbClr val="001158"/>
                </a:solidFill>
                <a:latin typeface="Calibri"/>
              </a:endParaRPr>
            </a:p>
          </p:txBody>
        </p:sp>
        <p:sp>
          <p:nvSpPr>
            <p:cNvPr id="14" name="CustomShape 10">
              <a:extLst>
                <a:ext uri="{FF2B5EF4-FFF2-40B4-BE49-F238E27FC236}">
                  <a16:creationId xmlns:a16="http://schemas.microsoft.com/office/drawing/2014/main" id="{19B139F8-5A69-A44E-BA05-B5C17E4643A8}"/>
                </a:ext>
              </a:extLst>
            </p:cNvPr>
            <p:cNvSpPr/>
            <p:nvPr/>
          </p:nvSpPr>
          <p:spPr>
            <a:xfrm>
              <a:off x="3670232" y="1747532"/>
              <a:ext cx="1625548" cy="3371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GB" sz="1600" spc="-1" dirty="0">
                  <a:solidFill>
                    <a:srgbClr val="001158"/>
                  </a:solidFill>
                  <a:latin typeface="Minion"/>
                </a:rPr>
                <a:t>DMP6: Costs</a:t>
              </a:r>
              <a:endParaRPr lang="nl-NL" sz="1600" spc="-1" dirty="0">
                <a:solidFill>
                  <a:srgbClr val="001158"/>
                </a:solidFill>
                <a:latin typeface="Calibri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058B6DB-E449-F8B6-9F32-879A5ED6D8D5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</p:spTree>
    <p:extLst>
      <p:ext uri="{BB962C8B-B14F-4D97-AF65-F5344CB8AC3E}">
        <p14:creationId xmlns:p14="http://schemas.microsoft.com/office/powerpoint/2010/main" val="2966546274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Minion Pro" panose="02040503050306020203" pitchFamily="18" charset="0"/>
              </a:rPr>
              <a:t>In summary</a:t>
            </a:r>
          </a:p>
        </p:txBody>
      </p:sp>
      <p:sp>
        <p:nvSpPr>
          <p:cNvPr id="8" name="Tijdelijke aanduiding voor verticale tekst 7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EE7099E-8998-4851-915A-4F4831808297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58B6DB-E449-F8B6-9F32-879A5ED6D8D5}"/>
              </a:ext>
            </a:extLst>
          </p:cNvPr>
          <p:cNvSpPr txBox="1"/>
          <p:nvPr/>
        </p:nvSpPr>
        <p:spPr>
          <a:xfrm>
            <a:off x="50503" y="6487948"/>
            <a:ext cx="6696744" cy="314253"/>
          </a:xfrm>
          <a:prstGeom prst="rect">
            <a:avLst/>
          </a:prstGeom>
          <a:solidFill>
            <a:srgbClr val="001158"/>
          </a:solidFill>
          <a:ln>
            <a:solidFill>
              <a:srgbClr val="001158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r>
              <a:rPr lang="en-NL" sz="1200" noProof="0" dirty="0">
                <a:solidFill>
                  <a:schemeClr val="bg1"/>
                </a:solidFill>
                <a:latin typeface="Minion Pro" panose="02040503050306020203" pitchFamily="18" charset="0"/>
              </a:rPr>
              <a:t>UBL | Centre for Digital Scholarship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EB8C5A-37E7-3C61-7AD4-7137046262E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923205" y="1336483"/>
            <a:ext cx="3625826" cy="4712189"/>
          </a:xfrm>
          <a:prstGeom prst="rect">
            <a:avLst/>
          </a:prstGeom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A1DACBE-2714-05C4-499F-82E2417CC2E8}"/>
              </a:ext>
            </a:extLst>
          </p:cNvPr>
          <p:cNvSpPr txBox="1"/>
          <p:nvPr/>
        </p:nvSpPr>
        <p:spPr>
          <a:xfrm>
            <a:off x="5225005" y="1415561"/>
            <a:ext cx="58944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spc="-1" dirty="0">
                <a:solidFill>
                  <a:srgbClr val="0C2577"/>
                </a:solidFill>
                <a:latin typeface="Minion"/>
              </a:rPr>
              <a:t>The aim of good RDM is that research data is treated not as a by-product of research but as a first-class research output.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2000" spc="-1" dirty="0">
              <a:solidFill>
                <a:srgbClr val="0C2577"/>
              </a:solidFill>
              <a:latin typeface="Minion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spc="-1" dirty="0">
                <a:solidFill>
                  <a:srgbClr val="0C2577"/>
                </a:solidFill>
                <a:latin typeface="Minion"/>
              </a:rPr>
              <a:t>Good RDM takes some effort and time but brings benefits to the researcher, to science, and to society at large.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94D8D27-9C33-2E9E-3DD8-8713D89C7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048" y="4160469"/>
            <a:ext cx="1970864" cy="15729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FCA45D-A326-88FF-0188-74E9B0470D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984" y="4277520"/>
            <a:ext cx="1591684" cy="13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95406"/>
      </p:ext>
    </p:extLst>
  </p:cSld>
  <p:clrMapOvr>
    <a:masterClrMapping/>
  </p:clrMapOvr>
  <p:transition spd="slow"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bce83e47c546ff6ac1b4b362eaa37f0f7a52c"/>
</p:tagLst>
</file>

<file path=ppt/theme/theme1.xml><?xml version="1.0" encoding="utf-8"?>
<a:theme xmlns:a="http://schemas.openxmlformats.org/drawingml/2006/main" name="Corporate template-set Universiteit Leiden">
  <a:themeElements>
    <a:clrScheme name="Universiteit Leiden">
      <a:dk1>
        <a:srgbClr val="000000"/>
      </a:dk1>
      <a:lt1>
        <a:srgbClr val="FFFFFF"/>
      </a:lt1>
      <a:dk2>
        <a:srgbClr val="8592BC"/>
      </a:dk2>
      <a:lt2>
        <a:srgbClr val="001158"/>
      </a:lt2>
      <a:accent1>
        <a:srgbClr val="9EBA2E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Universiteit Leide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tIns="108000" rIns="108000" bIns="108000" rtlCol="0">
        <a:noAutofit/>
      </a:bodyPr>
      <a:lstStyle>
        <a:defPPr>
          <a:defRPr noProof="0" dirty="0" err="1" smtClean="0">
            <a:solidFill>
              <a:schemeClr val="bg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14" id="{3AFBFF7E-DC53-2D40-A9AF-2D42F384EF5C}" vid="{0B82484E-3298-9C48-97C1-D5AB797E77D5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afb1e27-4675-408f-b82d-60073cecff63" xsi:nil="true"/>
    <lcf76f155ced4ddcb4097134ff3c332f xmlns="cd760409-cf5a-4dde-af98-45a563cf2c4e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3F65C69C6C26449227B71ADE07FFAF" ma:contentTypeVersion="17" ma:contentTypeDescription="Create a new document." ma:contentTypeScope="" ma:versionID="1b9940807ba4ce38c38239c55ed93fb9">
  <xsd:schema xmlns:xsd="http://www.w3.org/2001/XMLSchema" xmlns:xs="http://www.w3.org/2001/XMLSchema" xmlns:p="http://schemas.microsoft.com/office/2006/metadata/properties" xmlns:ns2="cd760409-cf5a-4dde-af98-45a563cf2c4e" xmlns:ns3="eafb1e27-4675-408f-b82d-60073cecff63" targetNamespace="http://schemas.microsoft.com/office/2006/metadata/properties" ma:root="true" ma:fieldsID="c23b146934371a54a90a59da2bcc954c" ns2:_="" ns3:_="">
    <xsd:import namespace="cd760409-cf5a-4dde-af98-45a563cf2c4e"/>
    <xsd:import namespace="eafb1e27-4675-408f-b82d-60073cecff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60409-cf5a-4dde-af98-45a563cf2c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fb1e27-4675-408f-b82d-60073cecff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424a1423-cf46-4eb9-95c9-f8c3593a9ee9}" ma:internalName="TaxCatchAll" ma:showField="CatchAllData" ma:web="eafb1e27-4675-408f-b82d-60073cecff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A9C3CF-47E3-45F2-8F7F-6EA19360DC6C}">
  <ds:schemaRefs>
    <ds:schemaRef ds:uri="http://schemas.microsoft.com/office/2006/metadata/properties"/>
    <ds:schemaRef ds:uri="http://schemas.microsoft.com/office/infopath/2007/PartnerControls"/>
    <ds:schemaRef ds:uri="d6c5908d-f417-492b-af08-ab5b835958da"/>
    <ds:schemaRef ds:uri="81ba2d26-7208-4098-b7cd-1db435ad554f"/>
    <ds:schemaRef ds:uri="eafb1e27-4675-408f-b82d-60073cecff63"/>
    <ds:schemaRef ds:uri="cd760409-cf5a-4dde-af98-45a563cf2c4e"/>
  </ds:schemaRefs>
</ds:datastoreItem>
</file>

<file path=customXml/itemProps2.xml><?xml version="1.0" encoding="utf-8"?>
<ds:datastoreItem xmlns:ds="http://schemas.openxmlformats.org/officeDocument/2006/customXml" ds:itemID="{9EEC957D-3FE4-42FC-8E10-48E077C049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760409-cf5a-4dde-af98-45a563cf2c4e"/>
    <ds:schemaRef ds:uri="eafb1e27-4675-408f-b82d-60073cecff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B446EF-C989-4443-975E-F24753E078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Corporate template-set Universiteit Leiden</Template>
  <TotalTime>6023</TotalTime>
  <Words>1345</Words>
  <Application>Microsoft Office PowerPoint</Application>
  <PresentationFormat>Custom</PresentationFormat>
  <Paragraphs>215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Corporate template-set Universiteit Leiden</vt:lpstr>
      <vt:lpstr>Research data management training   Introduction</vt:lpstr>
      <vt:lpstr>Program</vt:lpstr>
      <vt:lpstr>Why talk about research data management?</vt:lpstr>
      <vt:lpstr>Learning objectives</vt:lpstr>
      <vt:lpstr>Centre for Digital Scholarship</vt:lpstr>
      <vt:lpstr>Research data…</vt:lpstr>
      <vt:lpstr>RDM in the research data life cycle</vt:lpstr>
      <vt:lpstr>RDM in the research data life cycle</vt:lpstr>
      <vt:lpstr>In summary</vt:lpstr>
      <vt:lpstr>How about YOUR research data?</vt:lpstr>
      <vt:lpstr>FAIR data</vt:lpstr>
      <vt:lpstr>FAIR data is not Open Data!</vt:lpstr>
      <vt:lpstr>Data documentation</vt:lpstr>
      <vt:lpstr>Data documentation: two simple ways</vt:lpstr>
      <vt:lpstr>Data documentation: two simple ways</vt:lpstr>
      <vt:lpstr>FAIR data exercise</vt:lpstr>
      <vt:lpstr>FAIR data exercise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presentation</dc:title>
  <dc:creator>Admiraal, F. (Femmy)</dc:creator>
  <cp:lastModifiedBy>Admiraal, F. (Femmy)</cp:lastModifiedBy>
  <cp:revision>194</cp:revision>
  <cp:lastPrinted>2018-11-27T09:56:33Z</cp:lastPrinted>
  <dcterms:created xsi:type="dcterms:W3CDTF">2022-12-20T15:14:11Z</dcterms:created>
  <dcterms:modified xsi:type="dcterms:W3CDTF">2024-09-11T08:42:46Z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0x0101005F3F65C69C6C26449227B71ADE07FFAF</vt:lpwstr>
  </property>
  <property fmtid="{D5CDD505-2E9C-101B-9397-08002B2CF9AE}" pid="3" name="MediaServiceImageTags">
    <vt:lpwstr/>
  </property>
</Properties>
</file>